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5" r:id="rId2"/>
    <p:sldId id="366" r:id="rId3"/>
    <p:sldId id="368" r:id="rId4"/>
    <p:sldId id="367" r:id="rId5"/>
    <p:sldId id="369" r:id="rId6"/>
    <p:sldId id="370" r:id="rId7"/>
    <p:sldId id="371" r:id="rId8"/>
    <p:sldId id="372" r:id="rId9"/>
    <p:sldId id="373" r:id="rId10"/>
    <p:sldId id="374" r:id="rId11"/>
    <p:sldId id="375" r:id="rId12"/>
    <p:sldId id="376" r:id="rId13"/>
    <p:sldId id="377" r:id="rId14"/>
    <p:sldId id="378" r:id="rId15"/>
    <p:sldId id="379" r:id="rId16"/>
    <p:sldId id="381" r:id="rId17"/>
    <p:sldId id="382" r:id="rId18"/>
    <p:sldId id="383" r:id="rId19"/>
    <p:sldId id="384" r:id="rId20"/>
    <p:sldId id="385" r:id="rId21"/>
    <p:sldId id="386" r:id="rId22"/>
    <p:sldId id="387" r:id="rId23"/>
    <p:sldId id="389" r:id="rId24"/>
    <p:sldId id="390" r:id="rId25"/>
    <p:sldId id="391" r:id="rId26"/>
    <p:sldId id="393" r:id="rId27"/>
    <p:sldId id="394" r:id="rId28"/>
    <p:sldId id="395" r:id="rId29"/>
    <p:sldId id="396" r:id="rId30"/>
    <p:sldId id="397" r:id="rId31"/>
    <p:sldId id="398" r:id="rId32"/>
    <p:sldId id="399" r:id="rId33"/>
    <p:sldId id="400" r:id="rId34"/>
    <p:sldId id="401" r:id="rId35"/>
    <p:sldId id="402" r:id="rId36"/>
    <p:sldId id="403" r:id="rId37"/>
    <p:sldId id="583" r:id="rId38"/>
    <p:sldId id="405" r:id="rId39"/>
    <p:sldId id="406" r:id="rId40"/>
    <p:sldId id="407" r:id="rId41"/>
    <p:sldId id="408" r:id="rId42"/>
    <p:sldId id="4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742C58B-3A08-46D0-8755-C49406E82C8C}" type="datetimeFigureOut">
              <a:rPr lang="en-US" smtClean="0"/>
              <a:t>2/2/2020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42111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72792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99598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7294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445022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742C58B-3A08-46D0-8755-C49406E82C8C}"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445515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742C58B-3A08-46D0-8755-C49406E82C8C}"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289712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597313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4056761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28680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42C58B-3A08-46D0-8755-C49406E82C8C}"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82514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424529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42C58B-3A08-46D0-8755-C49406E82C8C}" type="datetimeFigureOut">
              <a:rPr lang="en-US" smtClean="0"/>
              <a:t>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13909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42C58B-3A08-46D0-8755-C49406E82C8C}"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768040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2C58B-3A08-46D0-8755-C49406E82C8C}" type="datetimeFigureOut">
              <a:rPr lang="en-US" smtClean="0"/>
              <a:t>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92410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2693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61552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42C58B-3A08-46D0-8755-C49406E82C8C}" type="datetimeFigureOut">
              <a:rPr lang="en-US" smtClean="0"/>
              <a:t>2/2/2020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ED7DAB0-E281-4FEA-8F8C-F640F98257EF}" type="slidenum">
              <a:rPr lang="en-US" smtClean="0"/>
              <a:t>‹#›</a:t>
            </a:fld>
            <a:endParaRPr lang="en-US"/>
          </a:p>
        </p:txBody>
      </p:sp>
    </p:spTree>
    <p:extLst>
      <p:ext uri="{BB962C8B-B14F-4D97-AF65-F5344CB8AC3E}">
        <p14:creationId xmlns:p14="http://schemas.microsoft.com/office/powerpoint/2010/main" val="2152325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softwaretestingmaterial.com/stale-element-reference-exception-selenium-webdriv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761603" y="665384"/>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Why Maven?</a:t>
            </a:r>
          </a:p>
        </p:txBody>
      </p:sp>
      <p:sp>
        <p:nvSpPr>
          <p:cNvPr id="8" name="Rectangle 7">
            <a:extLst>
              <a:ext uri="{FF2B5EF4-FFF2-40B4-BE49-F238E27FC236}">
                <a16:creationId xmlns:a16="http://schemas.microsoft.com/office/drawing/2014/main" id="{9F2BA93C-8C61-4B1A-BB73-241E591D5A5A}"/>
              </a:ext>
            </a:extLst>
          </p:cNvPr>
          <p:cNvSpPr/>
          <p:nvPr/>
        </p:nvSpPr>
        <p:spPr>
          <a:xfrm>
            <a:off x="1828715" y="2560097"/>
            <a:ext cx="8275712" cy="33304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Central repository to get dependencies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Maintaining common structure across the organization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Flexibility in Integrating with CI tools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698959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Perform Right Click Action (Context Click)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48657D56-E1DF-4669-B656-AFF57479369B}"/>
              </a:ext>
            </a:extLst>
          </p:cNvPr>
          <p:cNvPicPr/>
          <p:nvPr/>
        </p:nvPicPr>
        <p:blipFill>
          <a:blip r:embed="rId2"/>
          <a:stretch>
            <a:fillRect/>
          </a:stretch>
        </p:blipFill>
        <p:spPr>
          <a:xfrm>
            <a:off x="858416" y="2170747"/>
            <a:ext cx="10487607" cy="4230053"/>
          </a:xfrm>
          <a:prstGeom prst="rect">
            <a:avLst/>
          </a:prstGeom>
        </p:spPr>
      </p:pic>
    </p:spTree>
    <p:extLst>
      <p:ext uri="{BB962C8B-B14F-4D97-AF65-F5344CB8AC3E}">
        <p14:creationId xmlns:p14="http://schemas.microsoft.com/office/powerpoint/2010/main" val="3745647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Scroll Web Page Down Or UP Using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E3E54FB5-2622-4501-BB6D-C1CA0A5111CE}"/>
              </a:ext>
            </a:extLst>
          </p:cNvPr>
          <p:cNvPicPr/>
          <p:nvPr/>
        </p:nvPicPr>
        <p:blipFill>
          <a:blip r:embed="rId2"/>
          <a:stretch>
            <a:fillRect/>
          </a:stretch>
        </p:blipFill>
        <p:spPr>
          <a:xfrm>
            <a:off x="1035698" y="2239347"/>
            <a:ext cx="10431623" cy="4058815"/>
          </a:xfrm>
          <a:prstGeom prst="rect">
            <a:avLst/>
          </a:prstGeom>
        </p:spPr>
      </p:pic>
    </p:spTree>
    <p:extLst>
      <p:ext uri="{BB962C8B-B14F-4D97-AF65-F5344CB8AC3E}">
        <p14:creationId xmlns:p14="http://schemas.microsoft.com/office/powerpoint/2010/main" val="283077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switch between frames in Selenium?</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73376EDD-6C7A-4D9F-8D9C-F4C58D44DD26}"/>
              </a:ext>
            </a:extLst>
          </p:cNvPr>
          <p:cNvPicPr/>
          <p:nvPr/>
        </p:nvPicPr>
        <p:blipFill>
          <a:blip r:embed="rId2"/>
          <a:stretch>
            <a:fillRect/>
          </a:stretch>
        </p:blipFill>
        <p:spPr>
          <a:xfrm>
            <a:off x="1576873" y="2603242"/>
            <a:ext cx="9417703" cy="2799182"/>
          </a:xfrm>
          <a:prstGeom prst="rect">
            <a:avLst/>
          </a:prstGeom>
        </p:spPr>
      </p:pic>
    </p:spTree>
    <p:extLst>
      <p:ext uri="{BB962C8B-B14F-4D97-AF65-F5344CB8AC3E}">
        <p14:creationId xmlns:p14="http://schemas.microsoft.com/office/powerpoint/2010/main" val="2242558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Upload a file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D153F864-A8FF-4445-B355-C4209D4CD2C5}"/>
              </a:ext>
            </a:extLst>
          </p:cNvPr>
          <p:cNvPicPr/>
          <p:nvPr/>
        </p:nvPicPr>
        <p:blipFill>
          <a:blip r:embed="rId2"/>
          <a:stretch>
            <a:fillRect/>
          </a:stretch>
        </p:blipFill>
        <p:spPr>
          <a:xfrm>
            <a:off x="1166327" y="2006600"/>
            <a:ext cx="10077061" cy="4235580"/>
          </a:xfrm>
          <a:prstGeom prst="rect">
            <a:avLst/>
          </a:prstGeom>
        </p:spPr>
      </p:pic>
    </p:spTree>
    <p:extLst>
      <p:ext uri="{BB962C8B-B14F-4D97-AF65-F5344CB8AC3E}">
        <p14:creationId xmlns:p14="http://schemas.microsoft.com/office/powerpoint/2010/main" val="1466607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are the advantages of Page Object Model Framework?</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64FE3A18-8D9E-4D96-9690-A060B8EC95DC}"/>
              </a:ext>
            </a:extLst>
          </p:cNvPr>
          <p:cNvSpPr/>
          <p:nvPr/>
        </p:nvSpPr>
        <p:spPr>
          <a:xfrm>
            <a:off x="858416" y="1614196"/>
            <a:ext cx="10702213" cy="45906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Code reusability</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 We could achieve code reusability by writing the code once and use it in different tests.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Code maintainability</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 There is a clean separation between test code and page specific code such as locators and layout which becomes very easy to maintain code. It enhances test maintenance and reduces code duplication.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Readability</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 Improves readability due to clean separation between test code and page specific code</a:t>
            </a:r>
          </a:p>
        </p:txBody>
      </p:sp>
    </p:spTree>
    <p:extLst>
      <p:ext uri="{BB962C8B-B14F-4D97-AF65-F5344CB8AC3E}">
        <p14:creationId xmlns:p14="http://schemas.microsoft.com/office/powerpoint/2010/main" val="290053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handle hidden elements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64FE3A18-8D9E-4D96-9690-A060B8EC95DC}"/>
              </a:ext>
            </a:extLst>
          </p:cNvPr>
          <p:cNvSpPr/>
          <p:nvPr/>
        </p:nvSpPr>
        <p:spPr>
          <a:xfrm>
            <a:off x="942391" y="2547257"/>
            <a:ext cx="10702213" cy="260324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We can handle hidden elements by using JavaScript Executor. </a:t>
            </a: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683233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17539" y="281875"/>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can we handle web-based pop-up?</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64FE3A18-8D9E-4D96-9690-A060B8EC95DC}"/>
              </a:ext>
            </a:extLst>
          </p:cNvPr>
          <p:cNvSpPr/>
          <p:nvPr/>
        </p:nvSpPr>
        <p:spPr>
          <a:xfrm>
            <a:off x="933060" y="1492899"/>
            <a:ext cx="10702213" cy="142758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To handle alerts popups, we need to do switch to the alert window and call Selenium WebDriver Alert API methods.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we use </a:t>
            </a:r>
            <a:r>
              <a:rPr kumimoji="0" lang="en-US" sz="2500" b="1" i="1" u="none" strike="noStrike" kern="1200" cap="none" spc="0" normalizeH="0" baseline="0" noProof="0" dirty="0">
                <a:ln>
                  <a:noFill/>
                </a:ln>
                <a:solidFill>
                  <a:prstClr val="black"/>
                </a:solidFill>
                <a:effectLst/>
                <a:uLnTx/>
                <a:uFillTx/>
                <a:latin typeface="Tw Cen MT" panose="020B0602020104020603"/>
                <a:ea typeface="+mn-ea"/>
                <a:cs typeface="+mn-cs"/>
              </a:rPr>
              <a:t>Alert</a:t>
            </a:r>
            <a:r>
              <a:rPr kumimoji="0" lang="en-US" sz="2500" b="0" i="1"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Interface.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The </a:t>
            </a:r>
            <a:r>
              <a:rPr kumimoji="0" lang="en-US" sz="2500" b="1" i="1" u="none" strike="noStrike" kern="1200" cap="none" spc="0" normalizeH="0" baseline="0" noProof="0" dirty="0">
                <a:ln>
                  <a:noFill/>
                </a:ln>
                <a:solidFill>
                  <a:prstClr val="black"/>
                </a:solidFill>
                <a:effectLst/>
                <a:uLnTx/>
                <a:uFillTx/>
                <a:latin typeface="Tw Cen MT" panose="020B0602020104020603"/>
                <a:ea typeface="+mn-ea"/>
                <a:cs typeface="+mn-cs"/>
              </a:rPr>
              <a:t>Alert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Interface provides some methods to handle the popups</a:t>
            </a:r>
          </a:p>
        </p:txBody>
      </p:sp>
      <p:graphicFrame>
        <p:nvGraphicFramePr>
          <p:cNvPr id="11" name="Table 10">
            <a:extLst>
              <a:ext uri="{FF2B5EF4-FFF2-40B4-BE49-F238E27FC236}">
                <a16:creationId xmlns:a16="http://schemas.microsoft.com/office/drawing/2014/main" id="{CD0D1BA8-D74A-4CB8-8F7C-19D5DF543A12}"/>
              </a:ext>
            </a:extLst>
          </p:cNvPr>
          <p:cNvGraphicFramePr>
            <a:graphicFrameLocks noGrp="1"/>
          </p:cNvGraphicFramePr>
          <p:nvPr/>
        </p:nvGraphicFramePr>
        <p:xfrm>
          <a:off x="1838130" y="3175828"/>
          <a:ext cx="5218999" cy="753778"/>
        </p:xfrm>
        <a:graphic>
          <a:graphicData uri="http://schemas.openxmlformats.org/drawingml/2006/table">
            <a:tbl>
              <a:tblPr firstRow="1" firstCol="1" bandRow="1">
                <a:tableStyleId>{5C22544A-7EE6-4342-B048-85BDC9FD1C3A}</a:tableStyleId>
              </a:tblPr>
              <a:tblGrid>
                <a:gridCol w="132090">
                  <a:extLst>
                    <a:ext uri="{9D8B030D-6E8A-4147-A177-3AD203B41FA5}">
                      <a16:colId xmlns:a16="http://schemas.microsoft.com/office/drawing/2014/main" val="1749771757"/>
                    </a:ext>
                  </a:extLst>
                </a:gridCol>
                <a:gridCol w="5086909">
                  <a:extLst>
                    <a:ext uri="{9D8B030D-6E8A-4147-A177-3AD203B41FA5}">
                      <a16:colId xmlns:a16="http://schemas.microsoft.com/office/drawing/2014/main" val="4213988012"/>
                    </a:ext>
                  </a:extLst>
                </a:gridCol>
              </a:tblGrid>
              <a:tr h="753778">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Alert </a:t>
                      </a:r>
                      <a:r>
                        <a:rPr lang="en-US" sz="2000" dirty="0" err="1">
                          <a:solidFill>
                            <a:schemeClr val="tx1"/>
                          </a:solidFill>
                          <a:effectLst/>
                        </a:rPr>
                        <a:t>alert</a:t>
                      </a:r>
                      <a:r>
                        <a:rPr lang="en-US" sz="2000" dirty="0">
                          <a:solidFill>
                            <a:schemeClr val="tx1"/>
                          </a:solidFill>
                          <a:effectLst/>
                        </a:rPr>
                        <a:t> = </a:t>
                      </a:r>
                      <a:r>
                        <a:rPr lang="en-US" sz="2000" dirty="0" err="1">
                          <a:solidFill>
                            <a:schemeClr val="tx1"/>
                          </a:solidFill>
                          <a:effectLst/>
                        </a:rPr>
                        <a:t>driver.switchTo</a:t>
                      </a:r>
                      <a:r>
                        <a:rPr lang="en-US" sz="2000" dirty="0">
                          <a:solidFill>
                            <a:schemeClr val="tx1"/>
                          </a:solidFill>
                          <a:effectLst/>
                        </a:rPr>
                        <a:t>().alert();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51504181"/>
                  </a:ext>
                </a:extLst>
              </a:tr>
            </a:tbl>
          </a:graphicData>
        </a:graphic>
      </p:graphicFrame>
      <p:graphicFrame>
        <p:nvGraphicFramePr>
          <p:cNvPr id="12" name="Table 11">
            <a:extLst>
              <a:ext uri="{FF2B5EF4-FFF2-40B4-BE49-F238E27FC236}">
                <a16:creationId xmlns:a16="http://schemas.microsoft.com/office/drawing/2014/main" id="{B3ACE419-3255-4093-9FDF-4DCCBDCC8D7F}"/>
              </a:ext>
            </a:extLst>
          </p:cNvPr>
          <p:cNvGraphicFramePr>
            <a:graphicFrameLocks noGrp="1"/>
          </p:cNvGraphicFramePr>
          <p:nvPr/>
        </p:nvGraphicFramePr>
        <p:xfrm>
          <a:off x="1841316" y="4099558"/>
          <a:ext cx="5125833" cy="660471"/>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2754258669"/>
                    </a:ext>
                  </a:extLst>
                </a:gridCol>
                <a:gridCol w="4996101">
                  <a:extLst>
                    <a:ext uri="{9D8B030D-6E8A-4147-A177-3AD203B41FA5}">
                      <a16:colId xmlns:a16="http://schemas.microsoft.com/office/drawing/2014/main" val="3204775038"/>
                    </a:ext>
                  </a:extLst>
                </a:gridCol>
              </a:tblGrid>
              <a:tr h="660471">
                <a:tc>
                  <a:txBody>
                    <a:bodyPr/>
                    <a:lstStyle/>
                    <a:p>
                      <a:pPr marL="0" marR="0">
                        <a:lnSpc>
                          <a:spcPct val="200000"/>
                        </a:lnSpc>
                        <a:spcBef>
                          <a:spcPts val="0"/>
                        </a:spcBef>
                        <a:spcAft>
                          <a:spcPts val="0"/>
                        </a:spcAft>
                      </a:pP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alert.accept</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46129556"/>
                  </a:ext>
                </a:extLst>
              </a:tr>
            </a:tbl>
          </a:graphicData>
        </a:graphic>
      </p:graphicFrame>
      <p:graphicFrame>
        <p:nvGraphicFramePr>
          <p:cNvPr id="13" name="Table 12">
            <a:extLst>
              <a:ext uri="{FF2B5EF4-FFF2-40B4-BE49-F238E27FC236}">
                <a16:creationId xmlns:a16="http://schemas.microsoft.com/office/drawing/2014/main" id="{9F1166DA-EDA4-4720-B40D-F730F0300C6E}"/>
              </a:ext>
            </a:extLst>
          </p:cNvPr>
          <p:cNvGraphicFramePr>
            <a:graphicFrameLocks noGrp="1"/>
          </p:cNvGraphicFramePr>
          <p:nvPr/>
        </p:nvGraphicFramePr>
        <p:xfrm>
          <a:off x="1838130" y="5102425"/>
          <a:ext cx="5125833" cy="542925"/>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688023138"/>
                    </a:ext>
                  </a:extLst>
                </a:gridCol>
                <a:gridCol w="4996101">
                  <a:extLst>
                    <a:ext uri="{9D8B030D-6E8A-4147-A177-3AD203B41FA5}">
                      <a16:colId xmlns:a16="http://schemas.microsoft.com/office/drawing/2014/main" val="2468553807"/>
                    </a:ext>
                  </a:extLst>
                </a:gridCol>
              </a:tblGrid>
              <a:tr h="525351">
                <a:tc>
                  <a:txBody>
                    <a:bodyPr/>
                    <a:lstStyle/>
                    <a:p>
                      <a:pPr marL="0" marR="0">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alert.dismiss</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033210"/>
                  </a:ext>
                </a:extLst>
              </a:tr>
            </a:tbl>
          </a:graphicData>
        </a:graphic>
      </p:graphicFrame>
      <p:graphicFrame>
        <p:nvGraphicFramePr>
          <p:cNvPr id="14" name="Table 13">
            <a:extLst>
              <a:ext uri="{FF2B5EF4-FFF2-40B4-BE49-F238E27FC236}">
                <a16:creationId xmlns:a16="http://schemas.microsoft.com/office/drawing/2014/main" id="{600A3E6F-2955-4164-8FA3-4F9078B95E88}"/>
              </a:ext>
            </a:extLst>
          </p:cNvPr>
          <p:cNvGraphicFramePr>
            <a:graphicFrameLocks noGrp="1"/>
          </p:cNvGraphicFramePr>
          <p:nvPr/>
        </p:nvGraphicFramePr>
        <p:xfrm>
          <a:off x="1838130" y="5906858"/>
          <a:ext cx="5125833" cy="542925"/>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2904538054"/>
                    </a:ext>
                  </a:extLst>
                </a:gridCol>
                <a:gridCol w="4996101">
                  <a:extLst>
                    <a:ext uri="{9D8B030D-6E8A-4147-A177-3AD203B41FA5}">
                      <a16:colId xmlns:a16="http://schemas.microsoft.com/office/drawing/2014/main" val="156546515"/>
                    </a:ext>
                  </a:extLst>
                </a:gridCol>
              </a:tblGrid>
              <a:tr h="525351">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alert.getText</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50054876"/>
                  </a:ext>
                </a:extLst>
              </a:tr>
            </a:tbl>
          </a:graphicData>
        </a:graphic>
      </p:graphicFrame>
    </p:spTree>
    <p:extLst>
      <p:ext uri="{BB962C8B-B14F-4D97-AF65-F5344CB8AC3E}">
        <p14:creationId xmlns:p14="http://schemas.microsoft.com/office/powerpoint/2010/main" val="276938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to mouse hover on a web element using WebDriver?</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85E47594-A051-455A-920A-C1EB532E9892}"/>
              </a:ext>
            </a:extLst>
          </p:cNvPr>
          <p:cNvPicPr/>
          <p:nvPr/>
        </p:nvPicPr>
        <p:blipFill>
          <a:blip r:embed="rId2"/>
          <a:stretch>
            <a:fillRect/>
          </a:stretch>
        </p:blipFill>
        <p:spPr>
          <a:xfrm>
            <a:off x="1473524" y="1735494"/>
            <a:ext cx="9620574" cy="4114800"/>
          </a:xfrm>
          <a:prstGeom prst="rect">
            <a:avLst/>
          </a:prstGeom>
        </p:spPr>
      </p:pic>
    </p:spTree>
    <p:extLst>
      <p:ext uri="{BB962C8B-B14F-4D97-AF65-F5344CB8AC3E}">
        <p14:creationId xmlns:p14="http://schemas.microsoft.com/office/powerpoint/2010/main" val="1313104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to select a value in a dropdown?</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0E0EE86E-86A6-4DD9-B226-2E8E82C82DB6}"/>
              </a:ext>
            </a:extLst>
          </p:cNvPr>
          <p:cNvPicPr/>
          <p:nvPr/>
        </p:nvPicPr>
        <p:blipFill>
          <a:blip r:embed="rId2"/>
          <a:stretch>
            <a:fillRect/>
          </a:stretch>
        </p:blipFill>
        <p:spPr>
          <a:xfrm>
            <a:off x="1334278" y="2155372"/>
            <a:ext cx="9937102" cy="3862874"/>
          </a:xfrm>
          <a:prstGeom prst="rect">
            <a:avLst/>
          </a:prstGeom>
        </p:spPr>
      </p:pic>
    </p:spTree>
    <p:extLst>
      <p:ext uri="{BB962C8B-B14F-4D97-AF65-F5344CB8AC3E}">
        <p14:creationId xmlns:p14="http://schemas.microsoft.com/office/powerpoint/2010/main" val="150001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a:ln>
                  <a:noFill/>
                </a:ln>
                <a:solidFill>
                  <a:prstClr val="black"/>
                </a:solidFill>
                <a:effectLst/>
                <a:uLnTx/>
                <a:uFillTx/>
                <a:latin typeface="Tw Cen MT" panose="020B0602020104020603"/>
                <a:ea typeface="+mn-ea"/>
                <a:cs typeface="+mn-cs"/>
              </a:rPr>
              <a:t>How to find whether an element is displayed on the web page? </a:t>
            </a:r>
            <a:endParaRPr kumimoji="0" lang="en-US" sz="25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1726164"/>
            <a:ext cx="9181323" cy="48239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In selenium WebDriver to verify if an element is displayed like buttons, drop boxes, checkboxes, radio buttons, labels we 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isDisplayed</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isSelected</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isEnabled</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71573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to run a group of test cases using TestNG?</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AB898D0D-E40F-4198-BDDF-ED9ED1E651CB}"/>
              </a:ext>
            </a:extLst>
          </p:cNvPr>
          <p:cNvPicPr/>
          <p:nvPr/>
        </p:nvPicPr>
        <p:blipFill>
          <a:blip r:embed="rId2"/>
          <a:stretch>
            <a:fillRect/>
          </a:stretch>
        </p:blipFill>
        <p:spPr>
          <a:xfrm>
            <a:off x="1059861" y="1726163"/>
            <a:ext cx="10267502" cy="4208106"/>
          </a:xfrm>
          <a:prstGeom prst="rect">
            <a:avLst/>
          </a:prstGeom>
        </p:spPr>
      </p:pic>
    </p:spTree>
    <p:extLst>
      <p:ext uri="{BB962C8B-B14F-4D97-AF65-F5344CB8AC3E}">
        <p14:creationId xmlns:p14="http://schemas.microsoft.com/office/powerpoint/2010/main" val="2550075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is the difference between </a:t>
            </a:r>
            <a:r>
              <a:rPr kumimoji="0" lang="en-US" sz="1800" b="1" i="0" u="none" strike="noStrike" kern="1200" cap="none" spc="0" normalizeH="0" baseline="0" noProof="0" dirty="0" err="1">
                <a:ln>
                  <a:noFill/>
                </a:ln>
                <a:solidFill>
                  <a:prstClr val="black"/>
                </a:solidFill>
                <a:effectLst/>
                <a:uLnTx/>
                <a:uFillTx/>
                <a:latin typeface="Tw Cen MT" panose="020B0602020104020603"/>
                <a:ea typeface="+mn-ea"/>
                <a:cs typeface="+mn-cs"/>
              </a:rPr>
              <a:t>driver.findElement</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1800" b="1" i="0" u="none" strike="noStrike" kern="1200" cap="none" spc="0" normalizeH="0" baseline="0" noProof="0" dirty="0" err="1">
                <a:ln>
                  <a:noFill/>
                </a:ln>
                <a:solidFill>
                  <a:prstClr val="black"/>
                </a:solidFill>
                <a:effectLst/>
                <a:uLnTx/>
                <a:uFillTx/>
                <a:latin typeface="Tw Cen MT" panose="020B0602020104020603"/>
                <a:ea typeface="+mn-ea"/>
                <a:cs typeface="+mn-cs"/>
              </a:rPr>
              <a:t>driver.findElements</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 commands?</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1427584"/>
            <a:ext cx="9181323" cy="51225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returns a single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WebElement</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(found first) based on the locator passed as parameter.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Whereas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findElements</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returns a list of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WebElements</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all satisfying the locator value passed.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Syntax of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WebElement</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textbox=</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driver.findElement</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(By.id(“</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textBoxLocator</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Syntax of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findElements</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List &lt;</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WebElement</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&gt; elements =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driver.findElements</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(By.id(“value”));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Another difference between the two is- if no element is found then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 throws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NoSuchElementException</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whereas </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findElements</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returns a list of </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0</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elements.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729931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615313"/>
            <a:ext cx="9549045" cy="1316123"/>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What is the difference between </a:t>
            </a:r>
            <a:r>
              <a:rPr kumimoji="0" lang="en-US" sz="2900" b="1" i="0" u="none" strike="noStrike" kern="1200" cap="none" spc="0" normalizeH="0" baseline="0" noProof="0" dirty="0" err="1">
                <a:ln>
                  <a:noFill/>
                </a:ln>
                <a:solidFill>
                  <a:prstClr val="black"/>
                </a:solidFill>
                <a:effectLst/>
                <a:uLnTx/>
                <a:uFillTx/>
                <a:latin typeface="Tw Cen MT" panose="020B0602020104020603"/>
                <a:ea typeface="+mn-ea"/>
                <a:cs typeface="+mn-cs"/>
              </a:rPr>
              <a:t>driver.close</a:t>
            </a: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2900" b="1" i="0" u="none" strike="noStrike" kern="1200" cap="none" spc="0" normalizeH="0" baseline="0" noProof="0" dirty="0" err="1">
                <a:ln>
                  <a:noFill/>
                </a:ln>
                <a:solidFill>
                  <a:prstClr val="black"/>
                </a:solidFill>
                <a:effectLst/>
                <a:uLnTx/>
                <a:uFillTx/>
                <a:latin typeface="Tw Cen MT" panose="020B0602020104020603"/>
                <a:ea typeface="+mn-ea"/>
                <a:cs typeface="+mn-cs"/>
              </a:rPr>
              <a:t>driver.Quit</a:t>
            </a: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 methods?</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2267338"/>
            <a:ext cx="9181323" cy="42827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Purpose of these two methods (</a:t>
            </a:r>
            <a:r>
              <a:rPr kumimoji="0" lang="en-US" sz="2900" b="0" i="0" u="none" strike="noStrike" kern="1200" cap="none" spc="0" normalizeH="0" baseline="0" noProof="0" dirty="0" err="1">
                <a:ln>
                  <a:noFill/>
                </a:ln>
                <a:solidFill>
                  <a:prstClr val="black"/>
                </a:solidFill>
                <a:effectLst/>
                <a:uLnTx/>
                <a:uFillTx/>
                <a:latin typeface="Tw Cen MT" panose="020B0602020104020603"/>
                <a:ea typeface="+mn-ea"/>
                <a:cs typeface="+mn-cs"/>
              </a:rPr>
              <a:t>driver.close</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2900" b="0" i="0" u="none" strike="noStrike" kern="1200" cap="none" spc="0" normalizeH="0" baseline="0" noProof="0" dirty="0" err="1">
                <a:ln>
                  <a:noFill/>
                </a:ln>
                <a:solidFill>
                  <a:prstClr val="black"/>
                </a:solidFill>
                <a:effectLst/>
                <a:uLnTx/>
                <a:uFillTx/>
                <a:latin typeface="Tw Cen MT" panose="020B0602020104020603"/>
                <a:ea typeface="+mn-ea"/>
                <a:cs typeface="+mn-cs"/>
              </a:rPr>
              <a:t>driver.quit</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is almost same. Both allow us to close a browser but still, there is a difference.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900" b="0" i="1" u="none" strike="noStrike" kern="1200" cap="none" spc="0" normalizeH="0" baseline="0" noProof="0" dirty="0" err="1">
                <a:ln>
                  <a:noFill/>
                </a:ln>
                <a:solidFill>
                  <a:prstClr val="black"/>
                </a:solidFill>
                <a:effectLst/>
                <a:uLnTx/>
                <a:uFillTx/>
                <a:latin typeface="Tw Cen MT" panose="020B0602020104020603"/>
                <a:ea typeface="+mn-ea"/>
                <a:cs typeface="+mn-cs"/>
              </a:rPr>
              <a:t>driver.close</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To close current WebDriver instance</a:t>
            </a:r>
            <a:b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900" b="0" i="1" u="none" strike="noStrike" kern="1200" cap="none" spc="0" normalizeH="0" baseline="0" noProof="0" dirty="0" err="1">
                <a:ln>
                  <a:noFill/>
                </a:ln>
                <a:solidFill>
                  <a:prstClr val="black"/>
                </a:solidFill>
                <a:effectLst/>
                <a:uLnTx/>
                <a:uFillTx/>
                <a:latin typeface="Tw Cen MT" panose="020B0602020104020603"/>
                <a:ea typeface="+mn-ea"/>
                <a:cs typeface="+mn-cs"/>
              </a:rPr>
              <a:t>driver.quit</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To close all the opened WebDriver instances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856303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615313"/>
            <a:ext cx="9549045" cy="1316123"/>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is the difference between </a:t>
            </a:r>
            <a:r>
              <a:rPr kumimoji="0" lang="en-US" sz="1800" b="1" i="0"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1800" b="1" i="0"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driver.getWindowHandles</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2267338"/>
            <a:ext cx="9181323" cy="42827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a:t>
            </a:r>
            <a:r>
              <a:rPr kumimoji="0" lang="en-US" sz="30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 – It returns a handle of the current page (a unique identifier)</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30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driver.getWindowHandles</a:t>
            </a:r>
            <a:r>
              <a:rPr kumimoji="0" lang="en-US" sz="30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 – It returns a set of handles of the all the pages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58706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What is the difference between </a:t>
            </a:r>
            <a:r>
              <a:rPr kumimoji="0" lang="en-US" sz="2600" b="1" i="0"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a:t>
            </a: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2600" b="1" i="0"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driver.getWindowHandles</a:t>
            </a: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 in Selenium WebDriver?</a:t>
            </a:r>
            <a:endPar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226351"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a:t>
            </a:r>
            <a:r>
              <a:rPr kumimoji="0" lang="en-US" sz="26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t> – It returns a handle of the current page (a unique identifier)</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6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driver.getWindowHandles</a:t>
            </a:r>
            <a:r>
              <a:rPr kumimoji="0" lang="en-US" sz="26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t> – It returns a set of handles of the all the pages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4043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     What are the ways to refresh a browser using Selenium WebDriver?</a:t>
            </a: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226351"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Using </a:t>
            </a:r>
            <a:r>
              <a:rPr kumimoji="0" lang="en-US" sz="2800" b="0" i="1"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800" b="0" i="1" u="none" strike="noStrike" kern="1200" cap="none" spc="0" normalizeH="0" baseline="0" noProof="0" dirty="0">
                <a:ln>
                  <a:noFill/>
                </a:ln>
                <a:solidFill>
                  <a:prstClr val="black"/>
                </a:solidFill>
                <a:effectLst/>
                <a:uLnTx/>
                <a:uFillTx/>
                <a:latin typeface="Tw Cen MT" panose="020B0602020104020603"/>
                <a:ea typeface="+mn-ea"/>
                <a:cs typeface="+mn-cs"/>
              </a:rPr>
              <a:t>().refresh()</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Using </a:t>
            </a:r>
            <a:r>
              <a:rPr kumimoji="0" lang="en-US" sz="2800" b="0" i="0" u="none" strike="noStrike" kern="1200" cap="none" spc="0" normalizeH="0" baseline="0" noProof="0" dirty="0" err="1">
                <a:ln>
                  <a:noFill/>
                </a:ln>
                <a:solidFill>
                  <a:prstClr val="black"/>
                </a:solidFill>
                <a:effectLst/>
                <a:uLnTx/>
                <a:uFillTx/>
                <a:latin typeface="Tw Cen MT" panose="020B0602020104020603"/>
                <a:ea typeface="+mn-ea"/>
                <a:cs typeface="+mn-cs"/>
              </a:rPr>
              <a:t>driver.get</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(“URL”) on the current URL or Using </a:t>
            </a:r>
            <a:r>
              <a:rPr kumimoji="0" lang="en-US" sz="28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driver.getCurrentUrl</a:t>
            </a:r>
            <a:r>
              <a:rPr kumimoji="0" lang="en-US" sz="2800" b="0" i="1"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Using </a:t>
            </a:r>
            <a:r>
              <a:rPr kumimoji="0" lang="en-US" sz="2800" b="0" i="0"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().to(“URL”) on the current URL or </a:t>
            </a:r>
            <a:r>
              <a:rPr kumimoji="0" lang="en-US" sz="2800" b="0" i="1"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800" b="0" i="1" u="none" strike="noStrike" kern="1200" cap="none" spc="0" normalizeH="0" baseline="0" noProof="0" dirty="0">
                <a:ln>
                  <a:noFill/>
                </a:ln>
                <a:solidFill>
                  <a:prstClr val="black"/>
                </a:solidFill>
                <a:effectLst/>
                <a:uLnTx/>
                <a:uFillTx/>
                <a:latin typeface="Tw Cen MT" panose="020B0602020104020603"/>
                <a:ea typeface="+mn-ea"/>
                <a:cs typeface="+mn-cs"/>
              </a:rPr>
              <a:t>().to(</a:t>
            </a:r>
            <a:r>
              <a:rPr kumimoji="0" lang="en-US" sz="28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driver.getCurrentUrl</a:t>
            </a:r>
            <a:r>
              <a:rPr kumimoji="0" lang="en-US" sz="2800" b="0" i="1"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Using </a:t>
            </a:r>
            <a:r>
              <a:rPr kumimoji="0" lang="en-US" sz="2800" b="0" i="1" u="none" strike="noStrike" kern="1200" cap="none" spc="0" normalizeH="0" baseline="0" noProof="0" dirty="0" err="1">
                <a:ln>
                  <a:noFill/>
                </a:ln>
                <a:solidFill>
                  <a:prstClr val="black"/>
                </a:solidFill>
                <a:effectLst/>
                <a:uLnTx/>
                <a:uFillTx/>
                <a:latin typeface="Tw Cen MT" panose="020B0602020104020603"/>
                <a:ea typeface="+mn-ea"/>
                <a:cs typeface="+mn-cs"/>
              </a:rPr>
              <a:t>sendKeys</a:t>
            </a:r>
            <a:r>
              <a:rPr kumimoji="0" lang="en-US" sz="2800" b="0" i="1" u="none" strike="noStrike" kern="1200" cap="none" spc="0" normalizeH="0" baseline="0" noProof="0" dirty="0">
                <a:ln>
                  <a:noFill/>
                </a:ln>
                <a:solidFill>
                  <a:prstClr val="black"/>
                </a:solidFill>
                <a:effectLst/>
                <a:uLnTx/>
                <a:uFillTx/>
                <a:latin typeface="Tw Cen MT" panose="020B0602020104020603"/>
                <a:ea typeface="+mn-ea"/>
                <a:cs typeface="+mn-cs"/>
              </a:rPr>
              <a:t>(Keys.F5)</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on any textbox on the webpage</a:t>
            </a:r>
          </a:p>
        </p:txBody>
      </p:sp>
    </p:spTree>
    <p:extLst>
      <p:ext uri="{BB962C8B-B14F-4D97-AF65-F5344CB8AC3E}">
        <p14:creationId xmlns:p14="http://schemas.microsoft.com/office/powerpoint/2010/main" val="23710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846200"/>
            <a:ext cx="9148917" cy="50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can we maximize browser window in Selenium?</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239347"/>
            <a:ext cx="10226351" cy="200608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To maximize browser window in selenium we use </a:t>
            </a:r>
            <a:r>
              <a:rPr kumimoji="0" lang="en-US" sz="2500" b="0" i="1" u="none" strike="noStrike" kern="1200" cap="none" spc="0" normalizeH="0" baseline="0" noProof="0" dirty="0">
                <a:ln>
                  <a:noFill/>
                </a:ln>
                <a:solidFill>
                  <a:prstClr val="black"/>
                </a:solidFill>
                <a:effectLst/>
                <a:uLnTx/>
                <a:uFillTx/>
                <a:latin typeface="Tw Cen MT" panose="020B0602020104020603"/>
                <a:ea typeface="+mn-ea"/>
                <a:cs typeface="+mn-cs"/>
              </a:rPr>
              <a:t>maximize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method. This method maximizes the current window if it is not already maximized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driver.manage</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().window().maximize();</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DF9B3F37-F24B-469B-A332-37C5B54E0FDD}"/>
              </a:ext>
            </a:extLst>
          </p:cNvPr>
          <p:cNvPicPr/>
          <p:nvPr/>
        </p:nvPicPr>
        <p:blipFill>
          <a:blip r:embed="rId2"/>
          <a:stretch>
            <a:fillRect/>
          </a:stretch>
        </p:blipFill>
        <p:spPr>
          <a:xfrm>
            <a:off x="2750976" y="5132756"/>
            <a:ext cx="5943600" cy="402590"/>
          </a:xfrm>
          <a:prstGeom prst="rect">
            <a:avLst/>
          </a:prstGeom>
        </p:spPr>
      </p:pic>
    </p:spTree>
    <p:extLst>
      <p:ext uri="{BB962C8B-B14F-4D97-AF65-F5344CB8AC3E}">
        <p14:creationId xmlns:p14="http://schemas.microsoft.com/office/powerpoint/2010/main" val="355061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Can I navigate back and forth in a browser in Selenium WebDriver?</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484498"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We use Navigate interface to do navigate back and forth in a browser. It has methods to move back, forward as well as to refresh a page.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().forward();</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 to navigate to the next web page with reference to the browser’s history</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().back();</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 takes back to the previous webpage with reference to the browser’s history</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().refresh();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to refresh the current web page thereby reloading all the web elements</a:t>
            </a:r>
            <a:b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b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driver.navigate</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().to(“</a:t>
            </a:r>
            <a:r>
              <a:rPr kumimoji="0" lang="en-US" sz="2500" b="1" i="0" u="none" strike="noStrike" kern="1200" cap="none" spc="0" normalizeH="0" baseline="0" noProof="0" dirty="0" err="1">
                <a:ln>
                  <a:noFill/>
                </a:ln>
                <a:solidFill>
                  <a:prstClr val="black"/>
                </a:solidFill>
                <a:effectLst/>
                <a:uLnTx/>
                <a:uFillTx/>
                <a:latin typeface="Tw Cen MT" panose="020B0602020104020603"/>
                <a:ea typeface="+mn-ea"/>
                <a:cs typeface="+mn-cs"/>
              </a:rPr>
              <a:t>url</a:t>
            </a: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to launch a new web browser window and navigate to the specified URL</a:t>
            </a:r>
          </a:p>
        </p:txBody>
      </p:sp>
    </p:spTree>
    <p:extLst>
      <p:ext uri="{BB962C8B-B14F-4D97-AF65-F5344CB8AC3E}">
        <p14:creationId xmlns:p14="http://schemas.microsoft.com/office/powerpoint/2010/main" val="4090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What is the alternative to </a:t>
            </a:r>
            <a:r>
              <a:rPr kumimoji="0" lang="en-US" sz="2900" b="1" i="1" u="none" strike="noStrike" kern="1200" cap="none" spc="0" normalizeH="0" baseline="0" noProof="0" dirty="0" err="1">
                <a:ln>
                  <a:noFill/>
                </a:ln>
                <a:solidFill>
                  <a:prstClr val="black"/>
                </a:solidFill>
                <a:effectLst/>
                <a:uLnTx/>
                <a:uFillTx/>
                <a:latin typeface="Tw Cen MT" panose="020B0602020104020603"/>
                <a:ea typeface="+mn-ea"/>
                <a:cs typeface="+mn-cs"/>
              </a:rPr>
              <a:t>driver.get</a:t>
            </a:r>
            <a:r>
              <a:rPr kumimoji="0" lang="en-US" sz="2900" b="1"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method to open an URL using Selenium WebDriver?</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17658" y="2876715"/>
            <a:ext cx="10484498" cy="318173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Alternative method to </a:t>
            </a:r>
            <a:r>
              <a:rPr kumimoji="0" lang="en-US" sz="2900" b="0" i="1" u="none" strike="noStrike" kern="1200" cap="none" spc="0" normalizeH="0" baseline="0" noProof="0" dirty="0" err="1">
                <a:ln>
                  <a:noFill/>
                </a:ln>
                <a:solidFill>
                  <a:prstClr val="black"/>
                </a:solidFill>
                <a:effectLst/>
                <a:uLnTx/>
                <a:uFillTx/>
                <a:latin typeface="Tw Cen MT" panose="020B0602020104020603"/>
                <a:ea typeface="+mn-ea"/>
                <a:cs typeface="+mn-cs"/>
              </a:rPr>
              <a:t>driver.get</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900" b="0" i="1" u="none" strike="noStrike" kern="1200" cap="none" spc="0" normalizeH="0" baseline="0" noProof="0" dirty="0" err="1">
                <a:ln>
                  <a:noFill/>
                </a:ln>
                <a:solidFill>
                  <a:prstClr val="black"/>
                </a:solidFill>
                <a:effectLst/>
                <a:uLnTx/>
                <a:uFillTx/>
                <a:latin typeface="Tw Cen MT" panose="020B0602020104020603"/>
                <a:ea typeface="+mn-ea"/>
                <a:cs typeface="+mn-cs"/>
              </a:rPr>
              <a:t>url</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method is </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driver.navigate.to(“</a:t>
            </a:r>
            <a:r>
              <a:rPr kumimoji="0" lang="en-US" sz="2900" b="0" i="1" u="none" strike="noStrike" kern="1200" cap="none" spc="0" normalizeH="0" baseline="0" noProof="0" dirty="0" err="1">
                <a:ln>
                  <a:noFill/>
                </a:ln>
                <a:solidFill>
                  <a:prstClr val="black"/>
                </a:solidFill>
                <a:effectLst/>
                <a:uLnTx/>
                <a:uFillTx/>
                <a:latin typeface="Tw Cen MT" panose="020B0602020104020603"/>
                <a:ea typeface="+mn-ea"/>
                <a:cs typeface="+mn-cs"/>
              </a:rPr>
              <a:t>url</a:t>
            </a:r>
            <a:r>
              <a:rPr kumimoji="0" lang="en-US" sz="2900" b="0" i="1"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5322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pause a test execution for 5 seconds at a specific point?</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2662957"/>
            <a:ext cx="10484498" cy="361094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By using </a:t>
            </a:r>
            <a:r>
              <a:rPr kumimoji="0" lang="en-US" sz="3000" b="1" i="0" u="none" strike="noStrike" kern="1200" cap="none" spc="0" normalizeH="0" baseline="0" noProof="0" dirty="0" err="1">
                <a:ln>
                  <a:noFill/>
                </a:ln>
                <a:solidFill>
                  <a:prstClr val="black"/>
                </a:solidFill>
                <a:effectLst/>
                <a:uLnTx/>
                <a:uFillTx/>
                <a:latin typeface="Tw Cen MT" panose="020B0602020104020603"/>
                <a:ea typeface="+mn-ea"/>
                <a:cs typeface="+mn-cs"/>
              </a:rPr>
              <a:t>java.lang.Thread.sleep</a:t>
            </a:r>
            <a:r>
              <a:rPr kumimoji="0" lang="en-US" sz="3000" b="0" i="1" u="none" strike="noStrike" kern="1200" cap="none" spc="0" normalizeH="0" baseline="0" noProof="0" dirty="0">
                <a:ln>
                  <a:noFill/>
                </a:ln>
                <a:solidFill>
                  <a:prstClr val="black"/>
                </a:solidFill>
                <a:effectLst/>
                <a:uLnTx/>
                <a:uFillTx/>
                <a:latin typeface="Tw Cen MT" panose="020B0602020104020603"/>
                <a:ea typeface="+mn-ea"/>
                <a:cs typeface="+mn-cs"/>
              </a:rPr>
              <a:t>(long milliseconds) </a:t>
            </a: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method we could pause the execution for a specific 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 To pause 5 seconds, we need to pass parameter as 5000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(5 seconds)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9808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How to press ENTER key on text box In Selenium WebDriver?</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225800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To press ENTER key using Selenium WebDriver,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We need to use Selenium </a:t>
            </a:r>
            <a:r>
              <a:rPr kumimoji="0" lang="en-US" sz="2900" b="0" i="0" u="none" strike="noStrike" kern="1200" cap="none" spc="0" normalizeH="0" baseline="0" noProof="0" dirty="0" err="1">
                <a:ln>
                  <a:noFill/>
                </a:ln>
                <a:solidFill>
                  <a:prstClr val="black"/>
                </a:solidFill>
                <a:effectLst/>
                <a:uLnTx/>
                <a:uFillTx/>
                <a:latin typeface="Tw Cen MT" panose="020B0602020104020603"/>
                <a:ea typeface="+mn-ea"/>
                <a:cs typeface="+mn-cs"/>
              </a:rPr>
              <a:t>Enum</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Keys with its constant ENTER.</a:t>
            </a:r>
          </a:p>
        </p:txBody>
      </p:sp>
      <p:pic>
        <p:nvPicPr>
          <p:cNvPr id="4" name="Picture 3">
            <a:extLst>
              <a:ext uri="{FF2B5EF4-FFF2-40B4-BE49-F238E27FC236}">
                <a16:creationId xmlns:a16="http://schemas.microsoft.com/office/drawing/2014/main" id="{B8272826-E287-4056-8686-89EAB66FBC45}"/>
              </a:ext>
            </a:extLst>
          </p:cNvPr>
          <p:cNvPicPr/>
          <p:nvPr/>
        </p:nvPicPr>
        <p:blipFill>
          <a:blip r:embed="rId2"/>
          <a:stretch>
            <a:fillRect/>
          </a:stretch>
        </p:blipFill>
        <p:spPr>
          <a:xfrm>
            <a:off x="3299777" y="5064125"/>
            <a:ext cx="4963795" cy="273050"/>
          </a:xfrm>
          <a:prstGeom prst="rect">
            <a:avLst/>
          </a:prstGeom>
        </p:spPr>
      </p:pic>
    </p:spTree>
    <p:extLst>
      <p:ext uri="{BB962C8B-B14F-4D97-AF65-F5344CB8AC3E}">
        <p14:creationId xmlns:p14="http://schemas.microsoft.com/office/powerpoint/2010/main" val="104009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to set test case priority in TestNG?</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F9CD8558-7139-4AAC-8DD3-4DC7D7F192A9}"/>
              </a:ext>
            </a:extLst>
          </p:cNvPr>
          <p:cNvPicPr/>
          <p:nvPr/>
        </p:nvPicPr>
        <p:blipFill>
          <a:blip r:embed="rId2"/>
          <a:stretch>
            <a:fillRect/>
          </a:stretch>
        </p:blipFill>
        <p:spPr>
          <a:xfrm>
            <a:off x="1066800" y="1476375"/>
            <a:ext cx="10115550" cy="4667250"/>
          </a:xfrm>
          <a:prstGeom prst="rect">
            <a:avLst/>
          </a:prstGeom>
        </p:spPr>
      </p:pic>
    </p:spTree>
    <p:extLst>
      <p:ext uri="{BB962C8B-B14F-4D97-AF65-F5344CB8AC3E}">
        <p14:creationId xmlns:p14="http://schemas.microsoft.com/office/powerpoint/2010/main" val="679947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How to click on a hyperlink using Selenium WebDriver?</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155821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We use click() method in Selenium to click on the hyperlink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DBF558FF-A121-4EE9-A6A2-125F77EB84A4}"/>
              </a:ext>
            </a:extLst>
          </p:cNvPr>
          <p:cNvPicPr/>
          <p:nvPr/>
        </p:nvPicPr>
        <p:blipFill>
          <a:blip r:embed="rId2"/>
          <a:stretch>
            <a:fillRect/>
          </a:stretch>
        </p:blipFill>
        <p:spPr>
          <a:xfrm>
            <a:off x="1679510" y="4872627"/>
            <a:ext cx="8182947" cy="378460"/>
          </a:xfrm>
          <a:prstGeom prst="rect">
            <a:avLst/>
          </a:prstGeom>
        </p:spPr>
      </p:pic>
    </p:spTree>
    <p:extLst>
      <p:ext uri="{BB962C8B-B14F-4D97-AF65-F5344CB8AC3E}">
        <p14:creationId xmlns:p14="http://schemas.microsoft.com/office/powerpoint/2010/main" val="6013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How to get an attribute value using Selenium WebDriver?</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155821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Tw Cen MT" panose="020B0602020104020603"/>
                <a:ea typeface="+mn-ea"/>
                <a:cs typeface="+mn-cs"/>
              </a:rPr>
              <a:t>By using getAttribute(value);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Tw Cen MT" panose="020B0602020104020603"/>
                <a:ea typeface="+mn-ea"/>
                <a:cs typeface="+mn-cs"/>
              </a:rPr>
              <a:t>It returns the value of the attribute passed as a parameter.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Tw Cen MT" panose="020B0602020104020603"/>
                <a:ea typeface="+mn-ea"/>
                <a:cs typeface="+mn-cs"/>
              </a:rPr>
              <a:t>HTML:</a:t>
            </a:r>
          </a:p>
        </p:txBody>
      </p:sp>
      <p:graphicFrame>
        <p:nvGraphicFramePr>
          <p:cNvPr id="8" name="Table 7">
            <a:extLst>
              <a:ext uri="{FF2B5EF4-FFF2-40B4-BE49-F238E27FC236}">
                <a16:creationId xmlns:a16="http://schemas.microsoft.com/office/drawing/2014/main" id="{E09EE3E8-CDBC-4CBC-A20D-5244328F9497}"/>
              </a:ext>
            </a:extLst>
          </p:cNvPr>
          <p:cNvGraphicFramePr>
            <a:graphicFrameLocks noGrp="1"/>
          </p:cNvGraphicFramePr>
          <p:nvPr/>
        </p:nvGraphicFramePr>
        <p:xfrm>
          <a:off x="1089498" y="3892867"/>
          <a:ext cx="10377824" cy="581856"/>
        </p:xfrm>
        <a:graphic>
          <a:graphicData uri="http://schemas.openxmlformats.org/drawingml/2006/table">
            <a:tbl>
              <a:tblPr firstRow="1" firstCol="1" bandRow="1">
                <a:tableStyleId>{5C22544A-7EE6-4342-B048-85BDC9FD1C3A}</a:tableStyleId>
              </a:tblPr>
              <a:tblGrid>
                <a:gridCol w="143343">
                  <a:extLst>
                    <a:ext uri="{9D8B030D-6E8A-4147-A177-3AD203B41FA5}">
                      <a16:colId xmlns:a16="http://schemas.microsoft.com/office/drawing/2014/main" val="76003662"/>
                    </a:ext>
                  </a:extLst>
                </a:gridCol>
                <a:gridCol w="10234481">
                  <a:extLst>
                    <a:ext uri="{9D8B030D-6E8A-4147-A177-3AD203B41FA5}">
                      <a16:colId xmlns:a16="http://schemas.microsoft.com/office/drawing/2014/main" val="1466391113"/>
                    </a:ext>
                  </a:extLst>
                </a:gridCol>
              </a:tblGrid>
              <a:tr h="581856">
                <a:tc>
                  <a:txBody>
                    <a:bodyPr/>
                    <a:lstStyle/>
                    <a:p>
                      <a:pPr marL="0" marR="0" algn="ctr">
                        <a:lnSpc>
                          <a:spcPct val="200000"/>
                        </a:lnSpc>
                        <a:spcBef>
                          <a:spcPts val="0"/>
                        </a:spcBef>
                        <a:spcAft>
                          <a:spcPts val="0"/>
                        </a:spcAft>
                      </a:pPr>
                      <a:r>
                        <a:rPr lang="en-US" sz="1500">
                          <a:solidFill>
                            <a:schemeClr val="tx1"/>
                          </a:solidFill>
                          <a:effectLst/>
                        </a:rPr>
                        <a:t>1</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1500" dirty="0">
                          <a:solidFill>
                            <a:schemeClr val="tx1"/>
                          </a:solidFill>
                          <a:effectLst/>
                        </a:rPr>
                        <a:t>&lt;input name="</a:t>
                      </a:r>
                      <a:r>
                        <a:rPr lang="en-US" sz="1500" dirty="0" err="1">
                          <a:solidFill>
                            <a:schemeClr val="tx1"/>
                          </a:solidFill>
                          <a:effectLst/>
                        </a:rPr>
                        <a:t>nameSelenium</a:t>
                      </a:r>
                      <a:r>
                        <a:rPr lang="en-US" sz="1500" dirty="0">
                          <a:solidFill>
                            <a:schemeClr val="tx1"/>
                          </a:solidFill>
                          <a:effectLst/>
                        </a:rPr>
                        <a:t>" value="</a:t>
                      </a:r>
                      <a:r>
                        <a:rPr lang="en-US" sz="1500" dirty="0" err="1">
                          <a:solidFill>
                            <a:schemeClr val="tx1"/>
                          </a:solidFill>
                          <a:effectLst/>
                        </a:rPr>
                        <a:t>valueSelenium</a:t>
                      </a:r>
                      <a:r>
                        <a:rPr lang="en-US" sz="1500" dirty="0">
                          <a:solidFill>
                            <a:schemeClr val="tx1"/>
                          </a:solidFill>
                          <a:effectLst/>
                        </a:rPr>
                        <a:t>"&gt;</a:t>
                      </a:r>
                      <a:r>
                        <a:rPr lang="en-US" sz="1500" dirty="0" err="1">
                          <a:solidFill>
                            <a:schemeClr val="tx1"/>
                          </a:solidFill>
                          <a:effectLst/>
                        </a:rPr>
                        <a:t>SoftwareTestingMaterial</a:t>
                      </a:r>
                      <a:r>
                        <a:rPr lang="en-US" sz="1500" dirty="0">
                          <a:solidFill>
                            <a:schemeClr val="tx1"/>
                          </a:solidFill>
                          <a:effectLst/>
                        </a:rPr>
                        <a:t>&lt;/input&gt;</a:t>
                      </a:r>
                      <a:endPar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78694532"/>
                  </a:ext>
                </a:extLst>
              </a:tr>
            </a:tbl>
          </a:graphicData>
        </a:graphic>
      </p:graphicFrame>
      <p:graphicFrame>
        <p:nvGraphicFramePr>
          <p:cNvPr id="10" name="Table 9">
            <a:extLst>
              <a:ext uri="{FF2B5EF4-FFF2-40B4-BE49-F238E27FC236}">
                <a16:creationId xmlns:a16="http://schemas.microsoft.com/office/drawing/2014/main" id="{12B65E0A-9642-4464-9EC9-A4A4E17E27C9}"/>
              </a:ext>
            </a:extLst>
          </p:cNvPr>
          <p:cNvGraphicFramePr>
            <a:graphicFrameLocks noGrp="1"/>
          </p:cNvGraphicFramePr>
          <p:nvPr/>
        </p:nvGraphicFramePr>
        <p:xfrm>
          <a:off x="1089498" y="4717915"/>
          <a:ext cx="10377823" cy="2090411"/>
        </p:xfrm>
        <a:graphic>
          <a:graphicData uri="http://schemas.openxmlformats.org/drawingml/2006/table">
            <a:tbl>
              <a:tblPr firstRow="1" firstCol="1" bandRow="1">
                <a:tableStyleId>{5C22544A-7EE6-4342-B048-85BDC9FD1C3A}</a:tableStyleId>
              </a:tblPr>
              <a:tblGrid>
                <a:gridCol w="114172">
                  <a:extLst>
                    <a:ext uri="{9D8B030D-6E8A-4147-A177-3AD203B41FA5}">
                      <a16:colId xmlns:a16="http://schemas.microsoft.com/office/drawing/2014/main" val="3165772440"/>
                    </a:ext>
                  </a:extLst>
                </a:gridCol>
                <a:gridCol w="10263651">
                  <a:extLst>
                    <a:ext uri="{9D8B030D-6E8A-4147-A177-3AD203B41FA5}">
                      <a16:colId xmlns:a16="http://schemas.microsoft.com/office/drawing/2014/main" val="3528614508"/>
                    </a:ext>
                  </a:extLst>
                </a:gridCol>
              </a:tblGrid>
              <a:tr h="2090411">
                <a:tc>
                  <a:txBody>
                    <a:bodyPr/>
                    <a:lstStyle/>
                    <a:p>
                      <a:pPr marL="0" marR="0" algn="ctr">
                        <a:lnSpc>
                          <a:spcPct val="200000"/>
                        </a:lnSpc>
                        <a:spcBef>
                          <a:spcPts val="0"/>
                        </a:spcBef>
                        <a:spcAft>
                          <a:spcPts val="0"/>
                        </a:spcAft>
                      </a:pPr>
                      <a:r>
                        <a:rPr lang="en-US" sz="2000">
                          <a:solidFill>
                            <a:schemeClr val="tx1"/>
                          </a:solidFill>
                          <a:effectLst/>
                        </a:rPr>
                        <a:t>1</a:t>
                      </a:r>
                    </a:p>
                    <a:p>
                      <a:pPr marL="0" marR="0" algn="ctr">
                        <a:lnSpc>
                          <a:spcPct val="200000"/>
                        </a:lnSpc>
                        <a:spcBef>
                          <a:spcPts val="0"/>
                        </a:spcBef>
                        <a:spcAft>
                          <a:spcPts val="0"/>
                        </a:spcAft>
                      </a:pPr>
                      <a:r>
                        <a:rPr lang="en-US" sz="2000">
                          <a:solidFill>
                            <a:schemeClr val="tx1"/>
                          </a:solidFill>
                          <a:effectLst/>
                        </a:rPr>
                        <a:t>2</a:t>
                      </a:r>
                    </a:p>
                    <a:p>
                      <a:pPr marL="0" marR="0" algn="ctr">
                        <a:lnSpc>
                          <a:spcPct val="200000"/>
                        </a:lnSpc>
                        <a:spcBef>
                          <a:spcPts val="0"/>
                        </a:spcBef>
                        <a:spcAft>
                          <a:spcPts val="0"/>
                        </a:spcAft>
                      </a:pPr>
                      <a:r>
                        <a:rPr lang="en-US" sz="2000">
                          <a:solidFill>
                            <a:schemeClr val="tx1"/>
                          </a:solidFill>
                          <a:effectLst/>
                        </a:rPr>
                        <a:t>3</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String </a:t>
                      </a:r>
                      <a:r>
                        <a:rPr lang="en-US" sz="2000" dirty="0" err="1">
                          <a:solidFill>
                            <a:schemeClr val="tx1"/>
                          </a:solidFill>
                          <a:effectLst/>
                        </a:rPr>
                        <a:t>attributeValue</a:t>
                      </a:r>
                      <a:r>
                        <a:rPr lang="en-US" sz="2000" dirty="0">
                          <a:solidFill>
                            <a:schemeClr val="tx1"/>
                          </a:solidFill>
                          <a:effectLst/>
                        </a:rPr>
                        <a:t> = </a:t>
                      </a:r>
                      <a:r>
                        <a:rPr lang="en-US" sz="2000" dirty="0" err="1">
                          <a:solidFill>
                            <a:schemeClr val="tx1"/>
                          </a:solidFill>
                          <a:effectLst/>
                        </a:rPr>
                        <a:t>driver.findElement</a:t>
                      </a:r>
                      <a:r>
                        <a:rPr lang="en-US" sz="2000" dirty="0">
                          <a:solidFill>
                            <a:schemeClr val="tx1"/>
                          </a:solidFill>
                          <a:effectLst/>
                        </a:rPr>
                        <a:t>(By.name("</a:t>
                      </a:r>
                      <a:r>
                        <a:rPr lang="en-US" sz="2000" dirty="0" err="1">
                          <a:solidFill>
                            <a:schemeClr val="tx1"/>
                          </a:solidFill>
                          <a:effectLst/>
                        </a:rPr>
                        <a:t>nameSelenium</a:t>
                      </a:r>
                      <a:r>
                        <a:rPr lang="en-US" sz="2000" dirty="0">
                          <a:solidFill>
                            <a:schemeClr val="tx1"/>
                          </a:solidFill>
                          <a:effectLst/>
                        </a:rPr>
                        <a:t>")).</a:t>
                      </a:r>
                      <a:r>
                        <a:rPr lang="en-US" sz="2000" dirty="0" err="1">
                          <a:solidFill>
                            <a:schemeClr val="tx1"/>
                          </a:solidFill>
                          <a:effectLst/>
                        </a:rPr>
                        <a:t>getAttribute</a:t>
                      </a:r>
                      <a:r>
                        <a:rPr lang="en-US" sz="2000" dirty="0">
                          <a:solidFill>
                            <a:schemeClr val="tx1"/>
                          </a:solidFill>
                          <a:effectLst/>
                        </a:rPr>
                        <a:t>("value");</a:t>
                      </a:r>
                    </a:p>
                    <a:p>
                      <a:pPr marL="0" marR="0">
                        <a:lnSpc>
                          <a:spcPct val="200000"/>
                        </a:lnSpc>
                        <a:spcBef>
                          <a:spcPts val="0"/>
                        </a:spcBef>
                        <a:spcAft>
                          <a:spcPts val="0"/>
                        </a:spcAft>
                      </a:pPr>
                      <a:r>
                        <a:rPr lang="en-US" sz="2000" dirty="0" err="1">
                          <a:solidFill>
                            <a:schemeClr val="tx1"/>
                          </a:solidFill>
                          <a:effectLst/>
                        </a:rPr>
                        <a:t>System.out.println</a:t>
                      </a:r>
                      <a:r>
                        <a:rPr lang="en-US" sz="2000" dirty="0">
                          <a:solidFill>
                            <a:schemeClr val="tx1"/>
                          </a:solidFill>
                          <a:effectLst/>
                        </a:rPr>
                        <a:t>("Available attribute value is :"+</a:t>
                      </a:r>
                      <a:r>
                        <a:rPr lang="en-US" sz="2000" dirty="0" err="1">
                          <a:solidFill>
                            <a:schemeClr val="tx1"/>
                          </a:solidFill>
                          <a:effectLst/>
                        </a:rPr>
                        <a:t>attributeValue</a:t>
                      </a:r>
                      <a:r>
                        <a:rPr lang="en-US" sz="2000" dirty="0">
                          <a:solidFill>
                            <a:schemeClr val="tx1"/>
                          </a:solidFill>
                          <a:effectLst/>
                        </a:rPr>
                        <a:t>);</a:t>
                      </a:r>
                    </a:p>
                    <a:p>
                      <a:pPr marL="0" marR="0">
                        <a:lnSpc>
                          <a:spcPct val="200000"/>
                        </a:lnSpc>
                        <a:spcBef>
                          <a:spcPts val="0"/>
                        </a:spcBef>
                        <a:spcAft>
                          <a:spcPts val="0"/>
                        </a:spcAft>
                      </a:pPr>
                      <a:r>
                        <a:rPr lang="en-US" sz="2000" dirty="0">
                          <a:solidFill>
                            <a:schemeClr val="tx1"/>
                          </a:solidFill>
                          <a:effectLst/>
                        </a:rPr>
                        <a:t>Output: </a:t>
                      </a:r>
                      <a:r>
                        <a:rPr lang="en-US" sz="2000" dirty="0" err="1">
                          <a:solidFill>
                            <a:schemeClr val="tx1"/>
                          </a:solidFill>
                          <a:effectLst/>
                        </a:rPr>
                        <a:t>valueSelenium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09771304"/>
                  </a:ext>
                </a:extLst>
              </a:tr>
            </a:tbl>
          </a:graphicData>
        </a:graphic>
      </p:graphicFrame>
    </p:spTree>
    <p:extLst>
      <p:ext uri="{BB962C8B-B14F-4D97-AF65-F5344CB8AC3E}">
        <p14:creationId xmlns:p14="http://schemas.microsoft.com/office/powerpoint/2010/main" val="2013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How to get a text of a web element?</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By using </a:t>
            </a:r>
            <a:r>
              <a:rPr kumimoji="0" lang="en-US" sz="2900" b="0" i="0" u="none" strike="noStrike" kern="1200" cap="none" spc="0" normalizeH="0" baseline="0" noProof="0" dirty="0" err="1">
                <a:ln>
                  <a:noFill/>
                </a:ln>
                <a:solidFill>
                  <a:prstClr val="black"/>
                </a:solidFill>
                <a:effectLst/>
                <a:uLnTx/>
                <a:uFillTx/>
                <a:latin typeface="Tw Cen MT" panose="020B0602020104020603"/>
                <a:ea typeface="+mn-ea"/>
                <a:cs typeface="+mn-cs"/>
              </a:rPr>
              <a:t>getText</a:t>
            </a: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 method</a:t>
            </a:r>
          </a:p>
        </p:txBody>
      </p:sp>
      <p:pic>
        <p:nvPicPr>
          <p:cNvPr id="6" name="Picture 5">
            <a:extLst>
              <a:ext uri="{FF2B5EF4-FFF2-40B4-BE49-F238E27FC236}">
                <a16:creationId xmlns:a16="http://schemas.microsoft.com/office/drawing/2014/main" id="{ACFFD515-C12F-4BB2-B944-E0FF96817501}"/>
              </a:ext>
            </a:extLst>
          </p:cNvPr>
          <p:cNvPicPr/>
          <p:nvPr/>
        </p:nvPicPr>
        <p:blipFill>
          <a:blip r:embed="rId2"/>
          <a:stretch>
            <a:fillRect/>
          </a:stretch>
        </p:blipFill>
        <p:spPr>
          <a:xfrm>
            <a:off x="1082352" y="2519362"/>
            <a:ext cx="9918440" cy="4058720"/>
          </a:xfrm>
          <a:prstGeom prst="rect">
            <a:avLst/>
          </a:prstGeom>
        </p:spPr>
      </p:pic>
    </p:spTree>
    <p:extLst>
      <p:ext uri="{BB962C8B-B14F-4D97-AF65-F5344CB8AC3E}">
        <p14:creationId xmlns:p14="http://schemas.microsoft.com/office/powerpoint/2010/main" val="193575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How to clear the text in the text box using Selenium WebDriver?</a:t>
            </a:r>
            <a:endPar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t>By using clear() method</a:t>
            </a:r>
          </a:p>
        </p:txBody>
      </p:sp>
      <p:pic>
        <p:nvPicPr>
          <p:cNvPr id="5" name="Picture 4">
            <a:extLst>
              <a:ext uri="{FF2B5EF4-FFF2-40B4-BE49-F238E27FC236}">
                <a16:creationId xmlns:a16="http://schemas.microsoft.com/office/drawing/2014/main" id="{37D1DF08-C633-472C-A3AC-8B948EEAD5F6}"/>
              </a:ext>
            </a:extLst>
          </p:cNvPr>
          <p:cNvPicPr/>
          <p:nvPr/>
        </p:nvPicPr>
        <p:blipFill>
          <a:blip r:embed="rId2"/>
          <a:stretch>
            <a:fillRect/>
          </a:stretch>
        </p:blipFill>
        <p:spPr>
          <a:xfrm>
            <a:off x="923730" y="2970846"/>
            <a:ext cx="10319657" cy="3523259"/>
          </a:xfrm>
          <a:prstGeom prst="rect">
            <a:avLst/>
          </a:prstGeom>
        </p:spPr>
      </p:pic>
    </p:spTree>
    <p:extLst>
      <p:ext uri="{BB962C8B-B14F-4D97-AF65-F5344CB8AC3E}">
        <p14:creationId xmlns:p14="http://schemas.microsoft.com/office/powerpoint/2010/main" val="29702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How to input text in the text box </a:t>
            </a:r>
            <a:r>
              <a:rPr kumimoji="0" lang="en-US" sz="2600" b="1" i="0" u="none" strike="noStrike" kern="1200" cap="none" spc="0" normalizeH="0" baseline="0" noProof="0" dirty="0" err="1">
                <a:ln>
                  <a:noFill/>
                </a:ln>
                <a:solidFill>
                  <a:prstClr val="black"/>
                </a:solidFill>
                <a:effectLst/>
                <a:uLnTx/>
                <a:uFillTx/>
                <a:latin typeface="Tw Cen MT" panose="020B0602020104020603"/>
                <a:ea typeface="+mn-ea"/>
                <a:cs typeface="+mn-cs"/>
              </a:rPr>
              <a:t>ufsing</a:t>
            </a:r>
            <a:r>
              <a:rPr kumimoji="0" lang="en-US" sz="2600" b="1" i="0" u="none" strike="noStrike" kern="1200" cap="none" spc="0" normalizeH="0" baseline="0" noProof="0" dirty="0">
                <a:ln>
                  <a:noFill/>
                </a:ln>
                <a:solidFill>
                  <a:prstClr val="black"/>
                </a:solidFill>
                <a:effectLst/>
                <a:uLnTx/>
                <a:uFillTx/>
                <a:latin typeface="Tw Cen MT" panose="020B0602020104020603"/>
                <a:ea typeface="+mn-ea"/>
                <a:cs typeface="+mn-cs"/>
              </a:rPr>
              <a:t> Selenium WebDriver?</a:t>
            </a:r>
            <a:endPar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t>By using </a:t>
            </a:r>
            <a:r>
              <a:rPr kumimoji="0" lang="en-US" sz="2600" b="0" i="0" u="none" strike="noStrike" kern="1200" cap="none" spc="0" normalizeH="0" baseline="0" noProof="0" dirty="0" err="1">
                <a:ln>
                  <a:noFill/>
                </a:ln>
                <a:solidFill>
                  <a:prstClr val="black"/>
                </a:solidFill>
                <a:effectLst/>
                <a:uLnTx/>
                <a:uFillTx/>
                <a:latin typeface="Tw Cen MT" panose="020B0602020104020603"/>
                <a:ea typeface="+mn-ea"/>
                <a:cs typeface="+mn-cs"/>
              </a:rPr>
              <a:t>sendKeys</a:t>
            </a:r>
            <a:r>
              <a:rPr kumimoji="0" lang="en-US" sz="2600" b="0" i="0" u="none" strike="noStrike" kern="1200" cap="none" spc="0" normalizeH="0" baseline="0" noProof="0" dirty="0">
                <a:ln>
                  <a:noFill/>
                </a:ln>
                <a:solidFill>
                  <a:prstClr val="black"/>
                </a:solidFill>
                <a:effectLst/>
                <a:uLnTx/>
                <a:uFillTx/>
                <a:latin typeface="Tw Cen MT" panose="020B0602020104020603"/>
                <a:ea typeface="+mn-ea"/>
                <a:cs typeface="+mn-cs"/>
              </a:rPr>
              <a:t>() method</a:t>
            </a:r>
          </a:p>
        </p:txBody>
      </p:sp>
      <p:pic>
        <p:nvPicPr>
          <p:cNvPr id="6" name="Picture 5">
            <a:extLst>
              <a:ext uri="{FF2B5EF4-FFF2-40B4-BE49-F238E27FC236}">
                <a16:creationId xmlns:a16="http://schemas.microsoft.com/office/drawing/2014/main" id="{F5CC47B9-3181-48E6-8D18-ED7F6F491C90}"/>
              </a:ext>
            </a:extLst>
          </p:cNvPr>
          <p:cNvPicPr/>
          <p:nvPr/>
        </p:nvPicPr>
        <p:blipFill>
          <a:blip r:embed="rId2"/>
          <a:stretch>
            <a:fillRect/>
          </a:stretch>
        </p:blipFill>
        <p:spPr>
          <a:xfrm>
            <a:off x="2108718" y="2960369"/>
            <a:ext cx="8042988" cy="3244487"/>
          </a:xfrm>
          <a:prstGeom prst="rect">
            <a:avLst/>
          </a:prstGeom>
        </p:spPr>
      </p:pic>
    </p:spTree>
    <p:extLst>
      <p:ext uri="{BB962C8B-B14F-4D97-AF65-F5344CB8AC3E}">
        <p14:creationId xmlns:p14="http://schemas.microsoft.com/office/powerpoint/2010/main" val="30301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9824" y="118412"/>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is WebDriver Wait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923732"/>
            <a:ext cx="10484498" cy="593426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w Cen MT" panose="020B0602020104020603"/>
                <a:ea typeface="+mn-ea"/>
                <a:cs typeface="+mn-cs"/>
              </a:rPr>
              <a:t>WebDriverWait</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is applied on a certain element with defined </a:t>
            </a:r>
            <a:r>
              <a:rPr kumimoji="0" lang="en-US" sz="1800" b="0" i="1" u="none" strike="noStrike" kern="1200" cap="none" spc="0" normalizeH="0" baseline="0" noProof="0" dirty="0">
                <a:ln>
                  <a:noFill/>
                </a:ln>
                <a:solidFill>
                  <a:prstClr val="black"/>
                </a:solidFill>
                <a:effectLst/>
                <a:uLnTx/>
                <a:uFillTx/>
                <a:latin typeface="Tw Cen MT" panose="020B0602020104020603"/>
                <a:ea typeface="+mn-ea"/>
                <a:cs typeface="+mn-cs"/>
              </a:rPr>
              <a:t>expected condition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and </a:t>
            </a:r>
            <a:r>
              <a:rPr kumimoji="0" lang="en-US" sz="1800" b="0" i="1" u="none" strike="noStrike" kern="1200" cap="none" spc="0" normalizeH="0" baseline="0" noProof="0" dirty="0">
                <a:ln>
                  <a:noFill/>
                </a:ln>
                <a:solidFill>
                  <a:prstClr val="black"/>
                </a:solidFill>
                <a:effectLst/>
                <a:uLnTx/>
                <a:uFillTx/>
                <a:latin typeface="Tw Cen MT" panose="020B0602020104020603"/>
                <a:ea typeface="+mn-ea"/>
                <a:cs typeface="+mn-cs"/>
              </a:rPr>
              <a:t>time</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This wait is only applied to the specified element. This wait can also throw an exception when an element is not found.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This are some Conditions that can be used in Explicit Wait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alertIsPresent</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elementSelectionStateToBe</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elementToBeClickable</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elementToBeSelected</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frameToBeAvaliableAndSwitchToIt</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invisibilityOfTheElementLocated</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invisibilityOfElementWithText</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presenceOfAllElementsLocatedBy</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presenceOfElementLocated</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textToBePresentInElement</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textToBePresentInElementLocated</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textToBePresentInElementValue</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titleIs</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titleContains</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visibilityOf</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visibilityOfAllElements</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visibilityOfAllElementsLocatedBy</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Tw Cen MT" panose="020B0602020104020603"/>
                <a:ea typeface="+mn-ea"/>
                <a:cs typeface="+mn-cs"/>
              </a:rPr>
              <a:t>visibilityOfElementLocated</a:t>
            </a:r>
            <a:r>
              <a:rPr kumimoji="0" lang="en-US" sz="1500" b="0" i="0" u="none" strike="noStrike" kern="1200" cap="none" spc="0" normalizeH="0" baseline="0" noProof="0" dirty="0">
                <a:ln>
                  <a:noFill/>
                </a:ln>
                <a:solidFill>
                  <a:prstClr val="black"/>
                </a:solidFill>
                <a:effectLst/>
                <a:uLnTx/>
                <a:uFillTx/>
                <a:latin typeface="Tw Cen MT" panose="020B0602020104020603"/>
                <a:ea typeface="+mn-ea"/>
                <a:cs typeface="+mn-cs"/>
              </a:rPr>
              <a:t>()</a:t>
            </a:r>
          </a:p>
        </p:txBody>
      </p:sp>
    </p:spTree>
    <p:extLst>
      <p:ext uri="{BB962C8B-B14F-4D97-AF65-F5344CB8AC3E}">
        <p14:creationId xmlns:p14="http://schemas.microsoft.com/office/powerpoint/2010/main" val="167273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343789"/>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Tw Cen MT" panose="020B0602020104020603"/>
                <a:ea typeface="+mn-ea"/>
                <a:cs typeface="+mn-cs"/>
              </a:rPr>
              <a:t>What is Implicit Wait In Selenium WebDriver?</a:t>
            </a: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46373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Implicit waits tell the WebDriver to wait for a certain amount of time before it throws an exception.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Once we set the time, WebDriver will wait for the element based on the time we set before it throws an exception.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rPr>
              <a:t>The default setting is 0 (zero). We need to set some wait time to make WebDriver to wait for the required time.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5027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100330-3984-4FC5-85B9-C8338796106F}"/>
              </a:ext>
            </a:extLst>
          </p:cNvPr>
          <p:cNvSpPr/>
          <p:nvPr/>
        </p:nvSpPr>
        <p:spPr>
          <a:xfrm>
            <a:off x="1864311" y="710214"/>
            <a:ext cx="9392574" cy="537986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ElementNotVisibleException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If selenium tries to find an element but the element is not visible within the page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NoAlertPresentException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If a user tries to handle an alert box but the alert is not present.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NoSuchAttributeException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While trying to get attribute value but the attribute is not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NoSuchElementException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This exception is due to accessing an element which is not available on the </a:t>
            </a:r>
            <a: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t>page.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WebDriverException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Exception comes when a code is unable to initialize WebDriver.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192404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18661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What are the different exceptions you have faced in Selenium WebDriver?</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521581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Some of the exceptions I have faced in my current project 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prstClr val="black"/>
                </a:solidFill>
                <a:effectLst/>
                <a:uLnTx/>
                <a:uFillTx/>
                <a:latin typeface="Tw Cen MT" panose="020B0602020104020603"/>
                <a:ea typeface="+mn-ea"/>
                <a:cs typeface="+mn-cs"/>
              </a:rPr>
              <a:t>ElementNotVisibleException</a:t>
            </a: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This exception will be thrown when you are trying to locate a particular element on webpage that is not currently visible even though it is present.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Also sometimes, if you are trying to locate an element with the </a:t>
            </a:r>
            <a:r>
              <a:rPr kumimoji="0" lang="en-US" sz="1800" b="0" i="0" u="none" strike="noStrike" kern="1200" cap="none" spc="0" normalizeH="0" baseline="0" noProof="0" dirty="0" err="1">
                <a:ln>
                  <a:noFill/>
                </a:ln>
                <a:solidFill>
                  <a:prstClr val="black"/>
                </a:solidFill>
                <a:effectLst/>
                <a:uLnTx/>
                <a:uFillTx/>
                <a:latin typeface="Tw Cen MT" panose="020B0602020104020603"/>
                <a:ea typeface="+mn-ea"/>
                <a:cs typeface="+mn-cs"/>
              </a:rPr>
              <a:t>xpath</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which associates with two or more element.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err="1">
                <a:ln>
                  <a:noFill/>
                </a:ln>
                <a:solidFill>
                  <a:prstClr val="black"/>
                </a:solidFill>
                <a:effectLst/>
                <a:uLnTx/>
                <a:uFillTx/>
                <a:latin typeface="Tw Cen MT" panose="020B0602020104020603"/>
                <a:ea typeface="+mn-ea"/>
                <a:cs typeface="+mn-cs"/>
              </a:rPr>
              <a:t>StaleElementReferenceException</a:t>
            </a: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A </a:t>
            </a:r>
            <a:r>
              <a:rPr kumimoji="0" lang="en-US" sz="1800" b="0" i="0" u="sng" strike="noStrike" kern="1200" cap="none" spc="0" normalizeH="0" baseline="0" noProof="0" dirty="0">
                <a:ln>
                  <a:noFill/>
                </a:ln>
                <a:solidFill>
                  <a:prstClr val="black"/>
                </a:solidFill>
                <a:effectLst/>
                <a:uLnTx/>
                <a:uFillTx/>
                <a:latin typeface="Tw Cen MT" panose="020B0602020104020603"/>
                <a:ea typeface="+mn-ea"/>
                <a:cs typeface="+mn-cs"/>
                <a:hlinkClick r:id="rId2">
                  <a:extLst>
                    <a:ext uri="{A12FA001-AC4F-418D-AE19-62706E023703}">
                      <ahyp:hlinkClr xmlns:ahyp="http://schemas.microsoft.com/office/drawing/2018/hyperlinkcolor" val="tx"/>
                    </a:ext>
                  </a:extLst>
                </a:hlinkClick>
              </a:rPr>
              <a:t>stale element reference exception</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is thrown in one of two cases, the first being more common than the second.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The two reasons for Stale element reference 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The element has been deleted entirely.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The element is no longer attached to the DOM.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We face this stale element reference exception when the element we are interacting is destroyed and then recreated again. When this happens the reference of the element in the DOM becomes stale. Hence we are not able to get the reference to the element.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0133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18661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What are the different exceptions you have faced in Selenium WebDriver?</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521581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rPr>
              <a:t>Some other exceptions we usually face are as </a:t>
            </a:r>
            <a:r>
              <a:rPr kumimoji="0" lang="en-US" sz="3500" b="0" i="0" u="none" strike="noStrike" kern="1200" cap="none" spc="0" normalizeH="0" baseline="0" noProof="0">
                <a:ln>
                  <a:noFill/>
                </a:ln>
                <a:solidFill>
                  <a:prstClr val="black"/>
                </a:solidFill>
                <a:effectLst/>
                <a:uLnTx/>
                <a:uFillTx/>
                <a:latin typeface="Tw Cen MT" panose="020B0602020104020603"/>
                <a:ea typeface="+mn-ea"/>
                <a:cs typeface="+mn-cs"/>
              </a:rPr>
              <a:t>follows: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WebDriverException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IllegalStateException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TimeoutException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NoAlertPresentException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NoSuchWindowException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err="1">
                <a:ln>
                  <a:noFill/>
                </a:ln>
                <a:solidFill>
                  <a:prstClr val="black"/>
                </a:solidFill>
                <a:effectLst/>
                <a:uLnTx/>
                <a:uFillTx/>
                <a:latin typeface="Tw Cen MT" panose="020B0602020104020603"/>
                <a:ea typeface="+mn-ea"/>
                <a:cs typeface="+mn-cs"/>
              </a:rPr>
              <a:t>NoSuchElementException</a:t>
            </a: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790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How to create and run TestNG.xml? </a:t>
            </a: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426870" y="2369976"/>
            <a:ext cx="9396640" cy="37042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In TestNG framework, we need to create T</a:t>
            </a: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estNG XML</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file to create and handle multiple test classes. We do configure our test run,  include or exclude any test, method, class or package and set priority </a:t>
            </a:r>
            <a:r>
              <a:rPr kumimoji="0" lang="en-US" sz="2800" b="0" i="0" u="none" strike="noStrike" kern="1200" cap="none" spc="0" normalizeH="0" baseline="0" noProof="0" dirty="0" err="1">
                <a:ln>
                  <a:noFill/>
                </a:ln>
                <a:solidFill>
                  <a:prstClr val="black"/>
                </a:solidFill>
                <a:effectLst/>
                <a:uLnTx/>
                <a:uFillTx/>
                <a:latin typeface="Tw Cen MT" panose="020B0602020104020603"/>
                <a:ea typeface="+mn-ea"/>
                <a:cs typeface="+mn-cs"/>
              </a:rPr>
              <a:t>etc</a:t>
            </a:r>
            <a:r>
              <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rPr>
              <a:t> in the XML file.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316866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Explain the line of code </a:t>
            </a: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Webdriver</a:t>
            </a:r>
            <a:r>
              <a:rPr kumimoji="0" lang="en-US" sz="1800" b="1" i="1" u="none" strike="noStrike" kern="1200" cap="none" spc="0" normalizeH="0" baseline="0" noProof="0" dirty="0">
                <a:ln>
                  <a:noFill/>
                </a:ln>
                <a:solidFill>
                  <a:prstClr val="black"/>
                </a:solidFill>
                <a:effectLst/>
                <a:uLnTx/>
                <a:uFillTx/>
                <a:latin typeface="Tw Cen MT" panose="020B0602020104020603"/>
                <a:ea typeface="+mn-ea"/>
                <a:cs typeface="+mn-cs"/>
              </a:rPr>
              <a:t> driver = new </a:t>
            </a:r>
            <a:r>
              <a:rPr kumimoji="0" lang="en-US" sz="1800" b="1" i="1" u="none" strike="noStrike" kern="1200" cap="none" spc="0" normalizeH="0" baseline="0" noProof="0" dirty="0" err="1">
                <a:ln>
                  <a:noFill/>
                </a:ln>
                <a:solidFill>
                  <a:prstClr val="black"/>
                </a:solidFill>
                <a:effectLst/>
                <a:uLnTx/>
                <a:uFillTx/>
                <a:latin typeface="Tw Cen MT" panose="020B0602020104020603"/>
                <a:ea typeface="+mn-ea"/>
                <a:cs typeface="+mn-cs"/>
              </a:rPr>
              <a:t>FirefoxDriver</a:t>
            </a:r>
            <a:r>
              <a:rPr kumimoji="0" lang="en-US" sz="1800" b="1" i="1"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3000" b="0" i="1" u="none" strike="noStrike" kern="1200" cap="none" spc="0" normalizeH="0" baseline="0" noProof="0" dirty="0">
                <a:ln>
                  <a:noFill/>
                </a:ln>
                <a:solidFill>
                  <a:prstClr val="black"/>
                </a:solidFill>
                <a:effectLst/>
                <a:uLnTx/>
                <a:uFillTx/>
                <a:latin typeface="Tw Cen MT" panose="020B0602020104020603"/>
                <a:ea typeface="+mn-ea"/>
                <a:cs typeface="+mn-cs"/>
              </a:rPr>
              <a:t>WebDriver</a:t>
            </a: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 is an interface and we are creating an object of type WebDriver instantiating an object of </a:t>
            </a:r>
            <a:r>
              <a:rPr kumimoji="0" lang="en-US" sz="3000" b="0" i="0" u="none" strike="noStrike" kern="1200" cap="none" spc="0" normalizeH="0" baseline="0" noProof="0" dirty="0" err="1">
                <a:ln>
                  <a:noFill/>
                </a:ln>
                <a:solidFill>
                  <a:prstClr val="black"/>
                </a:solidFill>
                <a:effectLst/>
                <a:uLnTx/>
                <a:uFillTx/>
                <a:latin typeface="Tw Cen MT" panose="020B0602020104020603"/>
                <a:ea typeface="+mn-ea"/>
                <a:cs typeface="+mn-cs"/>
              </a:rPr>
              <a:t>FirefoxDriver</a:t>
            </a:r>
            <a:r>
              <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rPr>
              <a:t> class.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16834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What are Soft Assert and Hard Assert in Selenium?</a:t>
            </a: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Soft Assert:</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It does not throw an exception when an assert fails and would continue with the next step after the assert statement.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w Cen MT" panose="020B0602020104020603"/>
                <a:ea typeface="+mn-ea"/>
                <a:cs typeface="+mn-cs"/>
              </a:rPr>
              <a:t>Hard Assert</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Hard Assert throws an </a:t>
            </a:r>
            <a:r>
              <a:rPr kumimoji="0" lang="en-US" sz="2200" b="0" i="1" u="none" strike="noStrike" kern="1200" cap="none" spc="0" normalizeH="0" baseline="0" noProof="0" dirty="0" err="1">
                <a:ln>
                  <a:noFill/>
                </a:ln>
                <a:solidFill>
                  <a:prstClr val="black"/>
                </a:solidFill>
                <a:effectLst/>
                <a:uLnTx/>
                <a:uFillTx/>
                <a:latin typeface="Tw Cen MT" panose="020B0602020104020603"/>
                <a:ea typeface="+mn-ea"/>
                <a:cs typeface="+mn-cs"/>
              </a:rPr>
              <a:t>AssertException</a:t>
            </a:r>
            <a:r>
              <a:rPr kumimoji="0" lang="en-US" sz="2200" b="0" i="0" u="none" strike="noStrike" kern="1200" cap="none" spc="0" normalizeH="0" baseline="0" noProof="0" dirty="0">
                <a:ln>
                  <a:noFill/>
                </a:ln>
                <a:solidFill>
                  <a:prstClr val="black"/>
                </a:solidFill>
                <a:effectLst/>
                <a:uLnTx/>
                <a:uFillTx/>
                <a:latin typeface="Tw Cen MT" panose="020B0602020104020603"/>
                <a:ea typeface="+mn-ea"/>
                <a:cs typeface="+mn-cs"/>
              </a:rPr>
              <a:t> immediately when an assert statement fails and test suite continues with next </a:t>
            </a:r>
          </a:p>
        </p:txBody>
      </p:sp>
    </p:spTree>
    <p:extLst>
      <p:ext uri="{BB962C8B-B14F-4D97-AF65-F5344CB8AC3E}">
        <p14:creationId xmlns:p14="http://schemas.microsoft.com/office/powerpoint/2010/main" val="3817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is the difference between Absolute Path and Relative Path?</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1866123"/>
            <a:ext cx="10484498" cy="156287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Absolute XPath starts from the root node and ends with desired descendant element’s node. It starts with top HTML node and ends with input node. It starts with a single forward slash(/) as shown below.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graphicFrame>
        <p:nvGraphicFramePr>
          <p:cNvPr id="4" name="Table 3">
            <a:extLst>
              <a:ext uri="{FF2B5EF4-FFF2-40B4-BE49-F238E27FC236}">
                <a16:creationId xmlns:a16="http://schemas.microsoft.com/office/drawing/2014/main" id="{FBEA6836-862D-4DD9-8CB7-C43BA04D1FF4}"/>
              </a:ext>
            </a:extLst>
          </p:cNvPr>
          <p:cNvGraphicFramePr>
            <a:graphicFrameLocks noGrp="1"/>
          </p:cNvGraphicFramePr>
          <p:nvPr/>
        </p:nvGraphicFramePr>
        <p:xfrm>
          <a:off x="1152333" y="3564294"/>
          <a:ext cx="10417626" cy="559837"/>
        </p:xfrm>
        <a:graphic>
          <a:graphicData uri="http://schemas.openxmlformats.org/drawingml/2006/table">
            <a:tbl>
              <a:tblPr firstRow="1" firstCol="1" bandRow="1">
                <a:tableStyleId>{5C22544A-7EE6-4342-B048-85BDC9FD1C3A}</a:tableStyleId>
              </a:tblPr>
              <a:tblGrid>
                <a:gridCol w="263665">
                  <a:extLst>
                    <a:ext uri="{9D8B030D-6E8A-4147-A177-3AD203B41FA5}">
                      <a16:colId xmlns:a16="http://schemas.microsoft.com/office/drawing/2014/main" val="4154156800"/>
                    </a:ext>
                  </a:extLst>
                </a:gridCol>
                <a:gridCol w="10153961">
                  <a:extLst>
                    <a:ext uri="{9D8B030D-6E8A-4147-A177-3AD203B41FA5}">
                      <a16:colId xmlns:a16="http://schemas.microsoft.com/office/drawing/2014/main" val="219003125"/>
                    </a:ext>
                  </a:extLst>
                </a:gridCol>
              </a:tblGrid>
              <a:tr h="559837">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/html/body/div[3]/div[1]/form/table/</a:t>
                      </a:r>
                      <a:r>
                        <a:rPr lang="en-US" sz="2000" dirty="0" err="1">
                          <a:solidFill>
                            <a:schemeClr val="tx1"/>
                          </a:solidFill>
                          <a:effectLst/>
                        </a:rPr>
                        <a:t>tbody</a:t>
                      </a:r>
                      <a:r>
                        <a:rPr lang="en-US" sz="2000" dirty="0">
                          <a:solidFill>
                            <a:schemeClr val="tx1"/>
                          </a:solidFill>
                          <a:effectLst/>
                        </a:rPr>
                        <a:t>/tr[1]/td/input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98867842"/>
                  </a:ext>
                </a:extLst>
              </a:tr>
            </a:tbl>
          </a:graphicData>
        </a:graphic>
      </p:graphicFrame>
      <p:sp>
        <p:nvSpPr>
          <p:cNvPr id="6" name="Rectangle 5">
            <a:extLst>
              <a:ext uri="{FF2B5EF4-FFF2-40B4-BE49-F238E27FC236}">
                <a16:creationId xmlns:a16="http://schemas.microsoft.com/office/drawing/2014/main" id="{0AC92D6E-E9AB-40B1-BB51-B138CABD8A15}"/>
              </a:ext>
            </a:extLst>
          </p:cNvPr>
          <p:cNvSpPr/>
          <p:nvPr/>
        </p:nvSpPr>
        <p:spPr>
          <a:xfrm>
            <a:off x="1085460" y="4315408"/>
            <a:ext cx="10417626" cy="119431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Relative XPath starts from any node in between the HTML page to the current element’s node(last node of the element). It starts with a double forward slash(//) as shown below</a:t>
            </a:r>
          </a:p>
        </p:txBody>
      </p:sp>
      <p:graphicFrame>
        <p:nvGraphicFramePr>
          <p:cNvPr id="7" name="Table 6">
            <a:extLst>
              <a:ext uri="{FF2B5EF4-FFF2-40B4-BE49-F238E27FC236}">
                <a16:creationId xmlns:a16="http://schemas.microsoft.com/office/drawing/2014/main" id="{13F3E0CD-4CBA-4910-B432-4060C03C8310}"/>
              </a:ext>
            </a:extLst>
          </p:cNvPr>
          <p:cNvGraphicFramePr>
            <a:graphicFrameLocks noGrp="1"/>
          </p:cNvGraphicFramePr>
          <p:nvPr/>
        </p:nvGraphicFramePr>
        <p:xfrm>
          <a:off x="1152333" y="5971593"/>
          <a:ext cx="10109716" cy="662472"/>
        </p:xfrm>
        <a:graphic>
          <a:graphicData uri="http://schemas.openxmlformats.org/drawingml/2006/table">
            <a:tbl>
              <a:tblPr firstRow="1" firstCol="1" bandRow="1">
                <a:tableStyleId>{5C22544A-7EE6-4342-B048-85BDC9FD1C3A}</a:tableStyleId>
              </a:tblPr>
              <a:tblGrid>
                <a:gridCol w="255872">
                  <a:extLst>
                    <a:ext uri="{9D8B030D-6E8A-4147-A177-3AD203B41FA5}">
                      <a16:colId xmlns:a16="http://schemas.microsoft.com/office/drawing/2014/main" val="4013085538"/>
                    </a:ext>
                  </a:extLst>
                </a:gridCol>
                <a:gridCol w="9853844">
                  <a:extLst>
                    <a:ext uri="{9D8B030D-6E8A-4147-A177-3AD203B41FA5}">
                      <a16:colId xmlns:a16="http://schemas.microsoft.com/office/drawing/2014/main" val="2545779475"/>
                    </a:ext>
                  </a:extLst>
                </a:gridCol>
              </a:tblGrid>
              <a:tr h="662472">
                <a:tc>
                  <a:txBody>
                    <a:bodyPr/>
                    <a:lstStyle/>
                    <a:p>
                      <a:pPr marL="0" marR="0" algn="ctr">
                        <a:lnSpc>
                          <a:spcPct val="200000"/>
                        </a:lnSpc>
                        <a:spcBef>
                          <a:spcPts val="0"/>
                        </a:spcBef>
                        <a:spcAft>
                          <a:spcPts val="0"/>
                        </a:spcAft>
                      </a:pPr>
                      <a:r>
                        <a:rPr lang="en-US" sz="2200">
                          <a:solidFill>
                            <a:schemeClr val="tx1"/>
                          </a:solidFill>
                          <a:effectLst/>
                        </a:rPr>
                        <a:t>1</a:t>
                      </a:r>
                      <a:endParaRPr lang="en-US" sz="2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200" dirty="0">
                          <a:solidFill>
                            <a:schemeClr val="tx1"/>
                          </a:solidFill>
                          <a:effectLst/>
                        </a:rPr>
                        <a:t>//input[@id='email']</a:t>
                      </a:r>
                      <a:endParaRPr lang="en-US"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02411323"/>
                  </a:ext>
                </a:extLst>
              </a:tr>
            </a:tbl>
          </a:graphicData>
        </a:graphic>
      </p:graphicFrame>
    </p:spTree>
    <p:extLst>
      <p:ext uri="{BB962C8B-B14F-4D97-AF65-F5344CB8AC3E}">
        <p14:creationId xmlns:p14="http://schemas.microsoft.com/office/powerpoint/2010/main" val="42029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What is TestNG Assert and list out some common Assertions supported by TestNG?</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426870" y="1231641"/>
            <a:ext cx="9396640" cy="53464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TestNG Asserts help us to verify the condition of the test in the middle of the test run. Based on the TestNG Assertions, we will consider a successful test only if it is completed the test run without throwing any exception.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Some of the common assertions supported by TestNG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assertEqual</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(String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actual,String</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expected)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assertEqual</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(String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actual,String</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expected, String message)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assertEquals</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boolean</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a:t>
            </a: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actual,boolean</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 expected)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assertTrue</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(condition)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assertTrue</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(condition, message)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assertFalse</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(condition)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err="1">
                <a:ln>
                  <a:noFill/>
                </a:ln>
                <a:solidFill>
                  <a:prstClr val="black"/>
                </a:solidFill>
                <a:effectLst/>
                <a:uLnTx/>
                <a:uFillTx/>
                <a:latin typeface="Tw Cen MT" panose="020B0602020104020603"/>
                <a:ea typeface="+mn-ea"/>
                <a:cs typeface="+mn-cs"/>
              </a:rPr>
              <a:t>assertFalse</a:t>
            </a: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(condition, message)</a:t>
            </a:r>
          </a:p>
        </p:txBody>
      </p:sp>
    </p:spTree>
    <p:extLst>
      <p:ext uri="{BB962C8B-B14F-4D97-AF65-F5344CB8AC3E}">
        <p14:creationId xmlns:p14="http://schemas.microsoft.com/office/powerpoint/2010/main" val="1100634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Tw Cen MT" panose="020B0602020104020603"/>
                <a:ea typeface="+mn-ea"/>
                <a:cs typeface="+mn-cs"/>
              </a:rPr>
              <a:t>What are the annotations available in TestNG?</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ED024776-9836-4FAA-9B9C-B775C6B7BA60}"/>
              </a:ext>
            </a:extLst>
          </p:cNvPr>
          <p:cNvSpPr/>
          <p:nvPr/>
        </p:nvSpPr>
        <p:spPr>
          <a:xfrm>
            <a:off x="886408" y="1670180"/>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Before Suite</a:t>
            </a:r>
          </a:p>
        </p:txBody>
      </p:sp>
      <p:sp>
        <p:nvSpPr>
          <p:cNvPr id="5" name="Rectangle 4">
            <a:extLst>
              <a:ext uri="{FF2B5EF4-FFF2-40B4-BE49-F238E27FC236}">
                <a16:creationId xmlns:a16="http://schemas.microsoft.com/office/drawing/2014/main" id="{6BF69914-2507-48A5-83ED-AE4DDA492CDC}"/>
              </a:ext>
            </a:extLst>
          </p:cNvPr>
          <p:cNvSpPr/>
          <p:nvPr/>
        </p:nvSpPr>
        <p:spPr>
          <a:xfrm>
            <a:off x="1132114" y="2701214"/>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Before Test</a:t>
            </a:r>
          </a:p>
        </p:txBody>
      </p:sp>
      <p:sp>
        <p:nvSpPr>
          <p:cNvPr id="6" name="Rectangle 5">
            <a:extLst>
              <a:ext uri="{FF2B5EF4-FFF2-40B4-BE49-F238E27FC236}">
                <a16:creationId xmlns:a16="http://schemas.microsoft.com/office/drawing/2014/main" id="{8AF064B8-9EA4-4A04-BEB4-1519C1A4E11B}"/>
              </a:ext>
            </a:extLst>
          </p:cNvPr>
          <p:cNvSpPr/>
          <p:nvPr/>
        </p:nvSpPr>
        <p:spPr>
          <a:xfrm>
            <a:off x="1785257" y="3697256"/>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Before Class</a:t>
            </a:r>
          </a:p>
        </p:txBody>
      </p:sp>
      <p:sp>
        <p:nvSpPr>
          <p:cNvPr id="9" name="Rectangle 8">
            <a:extLst>
              <a:ext uri="{FF2B5EF4-FFF2-40B4-BE49-F238E27FC236}">
                <a16:creationId xmlns:a16="http://schemas.microsoft.com/office/drawing/2014/main" id="{EB9EAF18-EDAD-46DF-A5A4-C6EF6662D0C6}"/>
              </a:ext>
            </a:extLst>
          </p:cNvPr>
          <p:cNvSpPr/>
          <p:nvPr/>
        </p:nvSpPr>
        <p:spPr>
          <a:xfrm>
            <a:off x="2799184" y="4693298"/>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Before Method</a:t>
            </a:r>
          </a:p>
        </p:txBody>
      </p:sp>
      <p:sp>
        <p:nvSpPr>
          <p:cNvPr id="10" name="Rectangle 9">
            <a:extLst>
              <a:ext uri="{FF2B5EF4-FFF2-40B4-BE49-F238E27FC236}">
                <a16:creationId xmlns:a16="http://schemas.microsoft.com/office/drawing/2014/main" id="{58BCCE1B-D3E6-4A48-91C3-EED0EB7F0343}"/>
              </a:ext>
            </a:extLst>
          </p:cNvPr>
          <p:cNvSpPr/>
          <p:nvPr/>
        </p:nvSpPr>
        <p:spPr>
          <a:xfrm>
            <a:off x="9916890" y="1523224"/>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After Suite</a:t>
            </a:r>
          </a:p>
        </p:txBody>
      </p:sp>
      <p:sp>
        <p:nvSpPr>
          <p:cNvPr id="11" name="Rectangle 10">
            <a:extLst>
              <a:ext uri="{FF2B5EF4-FFF2-40B4-BE49-F238E27FC236}">
                <a16:creationId xmlns:a16="http://schemas.microsoft.com/office/drawing/2014/main" id="{45FB501F-8E8C-4FAA-9DDA-1CA8BA9C2F1F}"/>
              </a:ext>
            </a:extLst>
          </p:cNvPr>
          <p:cNvSpPr/>
          <p:nvPr/>
        </p:nvSpPr>
        <p:spPr>
          <a:xfrm>
            <a:off x="9598090" y="2611018"/>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After Test</a:t>
            </a:r>
          </a:p>
        </p:txBody>
      </p:sp>
      <p:sp>
        <p:nvSpPr>
          <p:cNvPr id="12" name="Rectangle 11">
            <a:extLst>
              <a:ext uri="{FF2B5EF4-FFF2-40B4-BE49-F238E27FC236}">
                <a16:creationId xmlns:a16="http://schemas.microsoft.com/office/drawing/2014/main" id="{B78BCA23-9C6E-40E7-A046-994FEC06BA9E}"/>
              </a:ext>
            </a:extLst>
          </p:cNvPr>
          <p:cNvSpPr/>
          <p:nvPr/>
        </p:nvSpPr>
        <p:spPr>
          <a:xfrm>
            <a:off x="8322907" y="3697256"/>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prstClr val="black"/>
                </a:solidFill>
                <a:effectLst/>
                <a:uLnTx/>
                <a:uFillTx/>
                <a:latin typeface="Tw Cen MT" panose="020B0602020104020603"/>
                <a:ea typeface="+mn-ea"/>
                <a:cs typeface="+mn-cs"/>
              </a:rPr>
              <a:t>After Class</a:t>
            </a:r>
            <a:endPar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3" name="Rectangle 12">
            <a:extLst>
              <a:ext uri="{FF2B5EF4-FFF2-40B4-BE49-F238E27FC236}">
                <a16:creationId xmlns:a16="http://schemas.microsoft.com/office/drawing/2014/main" id="{F5535C4A-D752-4BCB-A3EB-82D9FB7B25CC}"/>
              </a:ext>
            </a:extLst>
          </p:cNvPr>
          <p:cNvSpPr/>
          <p:nvPr/>
        </p:nvSpPr>
        <p:spPr>
          <a:xfrm>
            <a:off x="7197013" y="4621763"/>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After Method</a:t>
            </a:r>
          </a:p>
        </p:txBody>
      </p:sp>
      <p:sp>
        <p:nvSpPr>
          <p:cNvPr id="3" name="Rectangle 2">
            <a:extLst>
              <a:ext uri="{FF2B5EF4-FFF2-40B4-BE49-F238E27FC236}">
                <a16:creationId xmlns:a16="http://schemas.microsoft.com/office/drawing/2014/main" id="{F1710228-35AB-46D9-B0E1-D14DB5061697}"/>
              </a:ext>
            </a:extLst>
          </p:cNvPr>
          <p:cNvSpPr/>
          <p:nvPr/>
        </p:nvSpPr>
        <p:spPr>
          <a:xfrm>
            <a:off x="5365102" y="5710335"/>
            <a:ext cx="1576874" cy="72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Tw Cen MT" panose="020B0602020104020603"/>
                <a:ea typeface="+mn-ea"/>
                <a:cs typeface="+mn-cs"/>
              </a:rPr>
              <a:t>Test</a:t>
            </a:r>
          </a:p>
        </p:txBody>
      </p:sp>
    </p:spTree>
    <p:extLst>
      <p:ext uri="{BB962C8B-B14F-4D97-AF65-F5344CB8AC3E}">
        <p14:creationId xmlns:p14="http://schemas.microsoft.com/office/powerpoint/2010/main" val="3430722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5" grpId="0" animBg="1"/>
      <p:bldP spid="6" grpId="0" animBg="1"/>
      <p:bldP spid="9" grpId="0" animBg="1"/>
      <p:bldP spid="10" grpId="0" animBg="1"/>
      <p:bldP spid="11" grpId="0" animBg="1"/>
      <p:bldP spid="12" grpId="0" animBg="1"/>
      <p:bldP spid="13"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delete Browser Cookies with Selenium Web 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E90A902E-DD48-4387-9C3C-4FD9F3B7272F}"/>
              </a:ext>
            </a:extLst>
          </p:cNvPr>
          <p:cNvPicPr/>
          <p:nvPr/>
        </p:nvPicPr>
        <p:blipFill>
          <a:blip r:embed="rId2"/>
          <a:stretch>
            <a:fillRect/>
          </a:stretch>
        </p:blipFill>
        <p:spPr>
          <a:xfrm>
            <a:off x="1184987" y="2267339"/>
            <a:ext cx="10263673" cy="2198129"/>
          </a:xfrm>
          <a:prstGeom prst="rect">
            <a:avLst/>
          </a:prstGeom>
        </p:spPr>
      </p:pic>
    </p:spTree>
    <p:extLst>
      <p:ext uri="{BB962C8B-B14F-4D97-AF65-F5344CB8AC3E}">
        <p14:creationId xmlns:p14="http://schemas.microsoft.com/office/powerpoint/2010/main" val="1849188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Perform Drag And Drop Action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5" name="Picture 4">
            <a:extLst>
              <a:ext uri="{FF2B5EF4-FFF2-40B4-BE49-F238E27FC236}">
                <a16:creationId xmlns:a16="http://schemas.microsoft.com/office/drawing/2014/main" id="{2A9A1A6E-F81E-4E42-A495-7B6C63563449}"/>
              </a:ext>
            </a:extLst>
          </p:cNvPr>
          <p:cNvPicPr/>
          <p:nvPr/>
        </p:nvPicPr>
        <p:blipFill>
          <a:blip r:embed="rId2"/>
          <a:stretch>
            <a:fillRect/>
          </a:stretch>
        </p:blipFill>
        <p:spPr>
          <a:xfrm>
            <a:off x="923731" y="1940767"/>
            <a:ext cx="10674220" cy="4450702"/>
          </a:xfrm>
          <a:prstGeom prst="rect">
            <a:avLst/>
          </a:prstGeom>
        </p:spPr>
      </p:pic>
    </p:spTree>
    <p:extLst>
      <p:ext uri="{BB962C8B-B14F-4D97-AF65-F5344CB8AC3E}">
        <p14:creationId xmlns:p14="http://schemas.microsoft.com/office/powerpoint/2010/main" val="1320318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How To Perform Double Click Action In Selenium WebDriver?</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89151FCE-46CB-4D7E-86F3-0C89B0BBC2AF}"/>
              </a:ext>
            </a:extLst>
          </p:cNvPr>
          <p:cNvPicPr/>
          <p:nvPr/>
        </p:nvPicPr>
        <p:blipFill>
          <a:blip r:embed="rId2"/>
          <a:stretch>
            <a:fillRect/>
          </a:stretch>
        </p:blipFill>
        <p:spPr>
          <a:xfrm>
            <a:off x="989045" y="2289810"/>
            <a:ext cx="10207690" cy="4055006"/>
          </a:xfrm>
          <a:prstGeom prst="rect">
            <a:avLst/>
          </a:prstGeom>
        </p:spPr>
      </p:pic>
    </p:spTree>
    <p:extLst>
      <p:ext uri="{BB962C8B-B14F-4D97-AF65-F5344CB8AC3E}">
        <p14:creationId xmlns:p14="http://schemas.microsoft.com/office/powerpoint/2010/main" val="4092902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E6FFF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TotalTime>
  <Words>2011</Words>
  <Application>Microsoft Office PowerPoint</Application>
  <PresentationFormat>Widescreen</PresentationFormat>
  <Paragraphs>203</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1</cp:revision>
  <dcterms:created xsi:type="dcterms:W3CDTF">2020-02-02T19:01:36Z</dcterms:created>
  <dcterms:modified xsi:type="dcterms:W3CDTF">2020-02-02T19:02:56Z</dcterms:modified>
</cp:coreProperties>
</file>